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88" r:id="rId2"/>
    <p:sldId id="349" r:id="rId3"/>
    <p:sldId id="360" r:id="rId4"/>
    <p:sldId id="361" r:id="rId5"/>
    <p:sldId id="362" r:id="rId6"/>
    <p:sldId id="363" r:id="rId7"/>
    <p:sldId id="364" r:id="rId8"/>
    <p:sldId id="365" r:id="rId9"/>
    <p:sldId id="408" r:id="rId10"/>
    <p:sldId id="366" r:id="rId11"/>
    <p:sldId id="367" r:id="rId12"/>
    <p:sldId id="307" r:id="rId13"/>
    <p:sldId id="306" r:id="rId14"/>
    <p:sldId id="308" r:id="rId15"/>
    <p:sldId id="309" r:id="rId16"/>
    <p:sldId id="316" r:id="rId17"/>
    <p:sldId id="407" r:id="rId18"/>
    <p:sldId id="374" r:id="rId19"/>
    <p:sldId id="375" r:id="rId20"/>
    <p:sldId id="377" r:id="rId21"/>
    <p:sldId id="41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9DFE3"/>
    <a:srgbClr val="26619C"/>
    <a:srgbClr val="0080FF"/>
    <a:srgbClr val="003366"/>
    <a:srgbClr val="0014A8"/>
    <a:srgbClr val="0047AB"/>
    <a:srgbClr val="001CC8"/>
    <a:srgbClr val="00008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83386" autoAdjust="0"/>
  </p:normalViewPr>
  <p:slideViewPr>
    <p:cSldViewPr>
      <p:cViewPr>
        <p:scale>
          <a:sx n="121" d="100"/>
          <a:sy n="121" d="100"/>
        </p:scale>
        <p:origin x="576" y="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113" y="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ACB81-96F5-42BE-8B51-23EE87934E1A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A37B1-67CC-4180-895C-844DFA86FD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565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A25F0-BBCA-4097-BD69-05FF63BBCEAB}" type="datetimeFigureOut">
              <a:rPr lang="en-GB" smtClean="0"/>
              <a:pPr/>
              <a:t>14/11/2019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25C84-9FA1-457C-8815-09221CA693E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19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ACC65-916D-4E72-B477-E77B24800A5D}" type="datetimeFigureOut">
              <a:rPr lang="en-GB" altLang="en-US"/>
              <a:pPr>
                <a:defRPr/>
              </a:pPr>
              <a:t>14/11/2019</a:t>
            </a:fld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96136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97867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726335"/>
          </a:xfrm>
        </p:spPr>
        <p:txBody>
          <a:bodyPr/>
          <a:lstStyle>
            <a:lvl1pPr>
              <a:defRPr>
                <a:latin typeface="+mn-lt"/>
              </a:defRPr>
            </a:lvl1pPr>
            <a:lvl2pPr marL="742950" indent="-285750">
              <a:buFont typeface="Wingdings" panose="05000000000000000000" pitchFamily="2" charset="2"/>
              <a:buChar char="q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A1F70-2FE3-4864-A775-04B565854ADB}" type="datetimeFigureOut">
              <a:rPr lang="en-GB" altLang="en-US"/>
              <a:pPr>
                <a:defRPr/>
              </a:pPr>
              <a:t>14/11/2019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4996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1B263-908C-1B42-B091-7FB357B48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194" y="-12652"/>
            <a:ext cx="9159194" cy="5278335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>
            <a:off x="-14197" y="2886833"/>
            <a:ext cx="9162118" cy="3979419"/>
          </a:xfrm>
          <a:custGeom>
            <a:avLst/>
            <a:gdLst>
              <a:gd name="connsiteX0" fmla="*/ 0 w 12260826"/>
              <a:gd name="connsiteY0" fmla="*/ 0 h 5270090"/>
              <a:gd name="connsiteX1" fmla="*/ 12260826 w 12260826"/>
              <a:gd name="connsiteY1" fmla="*/ 4817806 h 5270090"/>
              <a:gd name="connsiteX2" fmla="*/ 12260826 w 12260826"/>
              <a:gd name="connsiteY2" fmla="*/ 5270090 h 5270090"/>
              <a:gd name="connsiteX3" fmla="*/ 29497 w 12260826"/>
              <a:gd name="connsiteY3" fmla="*/ 5270090 h 5270090"/>
              <a:gd name="connsiteX4" fmla="*/ 0 w 12260826"/>
              <a:gd name="connsiteY4" fmla="*/ 0 h 5270090"/>
              <a:gd name="connsiteX0" fmla="*/ 7935 w 12231329"/>
              <a:gd name="connsiteY0" fmla="*/ 0 h 5254048"/>
              <a:gd name="connsiteX1" fmla="*/ 12231329 w 12231329"/>
              <a:gd name="connsiteY1" fmla="*/ 4801764 h 5254048"/>
              <a:gd name="connsiteX2" fmla="*/ 12231329 w 12231329"/>
              <a:gd name="connsiteY2" fmla="*/ 5254048 h 5254048"/>
              <a:gd name="connsiteX3" fmla="*/ 0 w 12231329"/>
              <a:gd name="connsiteY3" fmla="*/ 5254048 h 5254048"/>
              <a:gd name="connsiteX4" fmla="*/ 7935 w 12231329"/>
              <a:gd name="connsiteY4" fmla="*/ 0 h 5254048"/>
              <a:gd name="connsiteX0" fmla="*/ 0 w 12223394"/>
              <a:gd name="connsiteY0" fmla="*/ 0 h 5259395"/>
              <a:gd name="connsiteX1" fmla="*/ 12223394 w 12223394"/>
              <a:gd name="connsiteY1" fmla="*/ 4801764 h 5259395"/>
              <a:gd name="connsiteX2" fmla="*/ 12223394 w 12223394"/>
              <a:gd name="connsiteY2" fmla="*/ 5254048 h 5259395"/>
              <a:gd name="connsiteX3" fmla="*/ 72276 w 12223394"/>
              <a:gd name="connsiteY3" fmla="*/ 5259395 h 5259395"/>
              <a:gd name="connsiteX4" fmla="*/ 0 w 12223394"/>
              <a:gd name="connsiteY4" fmla="*/ 0 h 5259395"/>
              <a:gd name="connsiteX0" fmla="*/ 0 w 12223394"/>
              <a:gd name="connsiteY0" fmla="*/ 0 h 5264743"/>
              <a:gd name="connsiteX1" fmla="*/ 12223394 w 12223394"/>
              <a:gd name="connsiteY1" fmla="*/ 4801764 h 5264743"/>
              <a:gd name="connsiteX2" fmla="*/ 12223394 w 12223394"/>
              <a:gd name="connsiteY2" fmla="*/ 5254048 h 5264743"/>
              <a:gd name="connsiteX3" fmla="*/ 8107 w 12223394"/>
              <a:gd name="connsiteY3" fmla="*/ 5264743 h 5264743"/>
              <a:gd name="connsiteX4" fmla="*/ 0 w 12223394"/>
              <a:gd name="connsiteY4" fmla="*/ 0 h 5264743"/>
              <a:gd name="connsiteX0" fmla="*/ 0 w 12223394"/>
              <a:gd name="connsiteY0" fmla="*/ 0 h 5254048"/>
              <a:gd name="connsiteX1" fmla="*/ 12223394 w 12223394"/>
              <a:gd name="connsiteY1" fmla="*/ 4801764 h 5254048"/>
              <a:gd name="connsiteX2" fmla="*/ 12223394 w 12223394"/>
              <a:gd name="connsiteY2" fmla="*/ 5254048 h 5254048"/>
              <a:gd name="connsiteX3" fmla="*/ 8107 w 12223394"/>
              <a:gd name="connsiteY3" fmla="*/ 5238006 h 5254048"/>
              <a:gd name="connsiteX4" fmla="*/ 0 w 12223394"/>
              <a:gd name="connsiteY4" fmla="*/ 0 h 5254048"/>
              <a:gd name="connsiteX0" fmla="*/ 0 w 12223394"/>
              <a:gd name="connsiteY0" fmla="*/ 0 h 4841452"/>
              <a:gd name="connsiteX1" fmla="*/ 12223394 w 12223394"/>
              <a:gd name="connsiteY1" fmla="*/ 4389168 h 4841452"/>
              <a:gd name="connsiteX2" fmla="*/ 12223394 w 12223394"/>
              <a:gd name="connsiteY2" fmla="*/ 4841452 h 4841452"/>
              <a:gd name="connsiteX3" fmla="*/ 8107 w 12223394"/>
              <a:gd name="connsiteY3" fmla="*/ 4825410 h 4841452"/>
              <a:gd name="connsiteX4" fmla="*/ 0 w 12223394"/>
              <a:gd name="connsiteY4" fmla="*/ 0 h 4841452"/>
              <a:gd name="connsiteX0" fmla="*/ 3585 w 12215828"/>
              <a:gd name="connsiteY0" fmla="*/ 0 h 4629579"/>
              <a:gd name="connsiteX1" fmla="*/ 12215828 w 12215828"/>
              <a:gd name="connsiteY1" fmla="*/ 4177295 h 4629579"/>
              <a:gd name="connsiteX2" fmla="*/ 12215828 w 12215828"/>
              <a:gd name="connsiteY2" fmla="*/ 4629579 h 4629579"/>
              <a:gd name="connsiteX3" fmla="*/ 541 w 12215828"/>
              <a:gd name="connsiteY3" fmla="*/ 4613537 h 4629579"/>
              <a:gd name="connsiteX4" fmla="*/ 3585 w 12215828"/>
              <a:gd name="connsiteY4" fmla="*/ 0 h 4629579"/>
              <a:gd name="connsiteX0" fmla="*/ 3585 w 12215828"/>
              <a:gd name="connsiteY0" fmla="*/ 0 h 4685336"/>
              <a:gd name="connsiteX1" fmla="*/ 12215828 w 12215828"/>
              <a:gd name="connsiteY1" fmla="*/ 4233052 h 4685336"/>
              <a:gd name="connsiteX2" fmla="*/ 12215828 w 12215828"/>
              <a:gd name="connsiteY2" fmla="*/ 4685336 h 4685336"/>
              <a:gd name="connsiteX3" fmla="*/ 541 w 12215828"/>
              <a:gd name="connsiteY3" fmla="*/ 4669294 h 4685336"/>
              <a:gd name="connsiteX4" fmla="*/ 3585 w 12215828"/>
              <a:gd name="connsiteY4" fmla="*/ 0 h 4685336"/>
              <a:gd name="connsiteX0" fmla="*/ 3585 w 12249282"/>
              <a:gd name="connsiteY0" fmla="*/ 0 h 4685336"/>
              <a:gd name="connsiteX1" fmla="*/ 12249282 w 12249282"/>
              <a:gd name="connsiteY1" fmla="*/ 3842759 h 4685336"/>
              <a:gd name="connsiteX2" fmla="*/ 12215828 w 12249282"/>
              <a:gd name="connsiteY2" fmla="*/ 4685336 h 4685336"/>
              <a:gd name="connsiteX3" fmla="*/ 541 w 12249282"/>
              <a:gd name="connsiteY3" fmla="*/ 4669294 h 4685336"/>
              <a:gd name="connsiteX4" fmla="*/ 3585 w 12249282"/>
              <a:gd name="connsiteY4" fmla="*/ 0 h 4685336"/>
              <a:gd name="connsiteX0" fmla="*/ 0 w 12279151"/>
              <a:gd name="connsiteY0" fmla="*/ 0 h 4573823"/>
              <a:gd name="connsiteX1" fmla="*/ 12279151 w 12279151"/>
              <a:gd name="connsiteY1" fmla="*/ 3731246 h 4573823"/>
              <a:gd name="connsiteX2" fmla="*/ 12245697 w 12279151"/>
              <a:gd name="connsiteY2" fmla="*/ 4573823 h 4573823"/>
              <a:gd name="connsiteX3" fmla="*/ 30410 w 12279151"/>
              <a:gd name="connsiteY3" fmla="*/ 4557781 h 4573823"/>
              <a:gd name="connsiteX4" fmla="*/ 0 w 12279151"/>
              <a:gd name="connsiteY4" fmla="*/ 0 h 4573823"/>
              <a:gd name="connsiteX0" fmla="*/ 0 w 12346058"/>
              <a:gd name="connsiteY0" fmla="*/ 0 h 4573823"/>
              <a:gd name="connsiteX1" fmla="*/ 12346058 w 12346058"/>
              <a:gd name="connsiteY1" fmla="*/ 3541675 h 4573823"/>
              <a:gd name="connsiteX2" fmla="*/ 12245697 w 12346058"/>
              <a:gd name="connsiteY2" fmla="*/ 4573823 h 4573823"/>
              <a:gd name="connsiteX3" fmla="*/ 30410 w 12346058"/>
              <a:gd name="connsiteY3" fmla="*/ 4557781 h 4573823"/>
              <a:gd name="connsiteX4" fmla="*/ 0 w 12346058"/>
              <a:gd name="connsiteY4" fmla="*/ 0 h 4573823"/>
              <a:gd name="connsiteX0" fmla="*/ 0 w 12245697"/>
              <a:gd name="connsiteY0" fmla="*/ 0 h 4573823"/>
              <a:gd name="connsiteX1" fmla="*/ 12211379 w 12245697"/>
              <a:gd name="connsiteY1" fmla="*/ 3492056 h 4573823"/>
              <a:gd name="connsiteX2" fmla="*/ 12245697 w 12245697"/>
              <a:gd name="connsiteY2" fmla="*/ 4573823 h 4573823"/>
              <a:gd name="connsiteX3" fmla="*/ 30410 w 12245697"/>
              <a:gd name="connsiteY3" fmla="*/ 4557781 h 4573823"/>
              <a:gd name="connsiteX4" fmla="*/ 0 w 12245697"/>
              <a:gd name="connsiteY4" fmla="*/ 0 h 4573823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756600 w 12211379"/>
              <a:gd name="connsiteY2" fmla="*/ 4020930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827484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41341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0257 w 12221427"/>
              <a:gd name="connsiteY2" fmla="*/ 4541341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25696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16269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9684 w 12221427"/>
              <a:gd name="connsiteY2" fmla="*/ 4546055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1599482 w 12221427"/>
              <a:gd name="connsiteY2" fmla="*/ 4021269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1733 w 12221427"/>
              <a:gd name="connsiteY2" fmla="*/ 4530152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33052 w 12214722"/>
              <a:gd name="connsiteY0" fmla="*/ 0 h 4546593"/>
              <a:gd name="connsiteX1" fmla="*/ 12214722 w 12214722"/>
              <a:gd name="connsiteY1" fmla="*/ 3486202 h 4546593"/>
              <a:gd name="connsiteX2" fmla="*/ 12205028 w 12214722"/>
              <a:gd name="connsiteY2" fmla="*/ 4514250 h 4546593"/>
              <a:gd name="connsiteX3" fmla="*/ 137 w 12214722"/>
              <a:gd name="connsiteY3" fmla="*/ 4546593 h 4546593"/>
              <a:gd name="connsiteX4" fmla="*/ 33052 w 12214722"/>
              <a:gd name="connsiteY4" fmla="*/ 0 h 4546593"/>
              <a:gd name="connsiteX0" fmla="*/ 25134 w 12214755"/>
              <a:gd name="connsiteY0" fmla="*/ 0 h 4538641"/>
              <a:gd name="connsiteX1" fmla="*/ 12214755 w 12214755"/>
              <a:gd name="connsiteY1" fmla="*/ 3478250 h 4538641"/>
              <a:gd name="connsiteX2" fmla="*/ 12205061 w 12214755"/>
              <a:gd name="connsiteY2" fmla="*/ 4506298 h 4538641"/>
              <a:gd name="connsiteX3" fmla="*/ 170 w 12214755"/>
              <a:gd name="connsiteY3" fmla="*/ 4538641 h 4538641"/>
              <a:gd name="connsiteX4" fmla="*/ 25134 w 12214755"/>
              <a:gd name="connsiteY4" fmla="*/ 0 h 4538641"/>
              <a:gd name="connsiteX0" fmla="*/ 9400 w 12214923"/>
              <a:gd name="connsiteY0" fmla="*/ 0 h 4530690"/>
              <a:gd name="connsiteX1" fmla="*/ 12214923 w 12214923"/>
              <a:gd name="connsiteY1" fmla="*/ 3470299 h 4530690"/>
              <a:gd name="connsiteX2" fmla="*/ 12205229 w 12214923"/>
              <a:gd name="connsiteY2" fmla="*/ 4498347 h 4530690"/>
              <a:gd name="connsiteX3" fmla="*/ 338 w 12214923"/>
              <a:gd name="connsiteY3" fmla="*/ 4530690 h 4530690"/>
              <a:gd name="connsiteX4" fmla="*/ 9400 w 12214923"/>
              <a:gd name="connsiteY4" fmla="*/ 0 h 4530690"/>
              <a:gd name="connsiteX0" fmla="*/ 0 w 12205523"/>
              <a:gd name="connsiteY0" fmla="*/ 0 h 4498347"/>
              <a:gd name="connsiteX1" fmla="*/ 12205523 w 12205523"/>
              <a:gd name="connsiteY1" fmla="*/ 3470299 h 4498347"/>
              <a:gd name="connsiteX2" fmla="*/ 12195829 w 12205523"/>
              <a:gd name="connsiteY2" fmla="*/ 4498347 h 4498347"/>
              <a:gd name="connsiteX3" fmla="*/ 285136 w 12205523"/>
              <a:gd name="connsiteY3" fmla="*/ 4268297 h 4498347"/>
              <a:gd name="connsiteX4" fmla="*/ 0 w 12205523"/>
              <a:gd name="connsiteY4" fmla="*/ 0 h 4498347"/>
              <a:gd name="connsiteX0" fmla="*/ 0 w 12205523"/>
              <a:gd name="connsiteY0" fmla="*/ 0 h 4506836"/>
              <a:gd name="connsiteX1" fmla="*/ 12205523 w 12205523"/>
              <a:gd name="connsiteY1" fmla="*/ 3470299 h 4506836"/>
              <a:gd name="connsiteX2" fmla="*/ 12195829 w 12205523"/>
              <a:gd name="connsiteY2" fmla="*/ 4498347 h 4506836"/>
              <a:gd name="connsiteX3" fmla="*/ 6841 w 12205523"/>
              <a:gd name="connsiteY3" fmla="*/ 4506836 h 4506836"/>
              <a:gd name="connsiteX4" fmla="*/ 0 w 12205523"/>
              <a:gd name="connsiteY4" fmla="*/ 0 h 4506836"/>
              <a:gd name="connsiteX0" fmla="*/ 0 w 12205523"/>
              <a:gd name="connsiteY0" fmla="*/ 0 h 4511047"/>
              <a:gd name="connsiteX1" fmla="*/ 12205523 w 12205523"/>
              <a:gd name="connsiteY1" fmla="*/ 3470299 h 4511047"/>
              <a:gd name="connsiteX2" fmla="*/ 12202179 w 12205523"/>
              <a:gd name="connsiteY2" fmla="*/ 4511047 h 4511047"/>
              <a:gd name="connsiteX3" fmla="*/ 6841 w 12205523"/>
              <a:gd name="connsiteY3" fmla="*/ 4506836 h 4511047"/>
              <a:gd name="connsiteX4" fmla="*/ 0 w 12205523"/>
              <a:gd name="connsiteY4" fmla="*/ 0 h 4511047"/>
              <a:gd name="connsiteX0" fmla="*/ 0 w 12216156"/>
              <a:gd name="connsiteY0" fmla="*/ 0 h 3958154"/>
              <a:gd name="connsiteX1" fmla="*/ 12216156 w 12216156"/>
              <a:gd name="connsiteY1" fmla="*/ 2917406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332614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56" h="3979419">
                <a:moveTo>
                  <a:pt x="0" y="0"/>
                </a:moveTo>
                <a:lnTo>
                  <a:pt x="12216156" y="2332614"/>
                </a:lnTo>
                <a:cubicBezTo>
                  <a:pt x="12212925" y="2675297"/>
                  <a:pt x="12216043" y="3636736"/>
                  <a:pt x="12212812" y="3979419"/>
                </a:cubicBezTo>
                <a:lnTo>
                  <a:pt x="17474" y="3975208"/>
                </a:lnTo>
                <a:cubicBezTo>
                  <a:pt x="14772" y="2220294"/>
                  <a:pt x="2702" y="1754914"/>
                  <a:pt x="0" y="0"/>
                </a:cubicBezTo>
                <a:close/>
              </a:path>
            </a:pathLst>
          </a:custGeom>
          <a:solidFill>
            <a:srgbClr val="F89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5" name="Triangle 6"/>
          <p:cNvSpPr/>
          <p:nvPr userDrawn="1"/>
        </p:nvSpPr>
        <p:spPr>
          <a:xfrm rot="10800000">
            <a:off x="7654344" y="-12651"/>
            <a:ext cx="1493837" cy="1991922"/>
          </a:xfrm>
          <a:custGeom>
            <a:avLst/>
            <a:gdLst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91922 h 1991922"/>
              <a:gd name="connsiteX3" fmla="*/ 0 w 1991783"/>
              <a:gd name="connsiteY3" fmla="*/ 1991922 h 1991922"/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79222 h 1991922"/>
              <a:gd name="connsiteX3" fmla="*/ 0 w 1991783"/>
              <a:gd name="connsiteY3" fmla="*/ 1991922 h 199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1783" h="1991922">
                <a:moveTo>
                  <a:pt x="0" y="1991922"/>
                </a:moveTo>
                <a:lnTo>
                  <a:pt x="0" y="0"/>
                </a:lnTo>
                <a:lnTo>
                  <a:pt x="1991783" y="1979222"/>
                </a:lnTo>
                <a:lnTo>
                  <a:pt x="0" y="1991922"/>
                </a:lnTo>
                <a:close/>
              </a:path>
            </a:pathLst>
          </a:custGeom>
          <a:solidFill>
            <a:srgbClr val="13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908" y="190096"/>
            <a:ext cx="518883" cy="69050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E83C44-48C1-7F48-A0BD-16B2779A00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747" y="3785082"/>
            <a:ext cx="3395490" cy="738664"/>
          </a:xfrm>
          <a:prstGeom prst="rect">
            <a:avLst/>
          </a:prstGeom>
        </p:spPr>
        <p:txBody>
          <a:bodyPr vert="horz" lIns="0" tIns="0" rIns="0" bIns="0" anchor="ctr" anchorCtr="0">
            <a:noAutofit/>
          </a:bodyPr>
          <a:lstStyle>
            <a:lvl1pPr algn="l">
              <a:lnSpc>
                <a:spcPct val="100000"/>
              </a:lnSpc>
              <a:defRPr sz="3000" b="1" i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Fusion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F8D556A-A518-E84F-BC12-EA1C3D5FCC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746" y="4594103"/>
            <a:ext cx="6551054" cy="1287122"/>
          </a:xfr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BEE67D9-A501-BF44-819D-95EAE9CD8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747" y="5949819"/>
            <a:ext cx="4414507" cy="635279"/>
          </a:xfrm>
        </p:spPr>
        <p:txBody>
          <a:bodyPr lIns="0" tIns="0" rIns="0" bIns="0">
            <a:normAutofit/>
          </a:bodyPr>
          <a:lstStyle>
            <a:lvl1pPr>
              <a:defRPr sz="1500" b="1" i="0" baseline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3DD923-A23E-0849-9BE4-F67B2510C66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549" y="6121696"/>
            <a:ext cx="1152240" cy="6416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6AB3E9F-5C8F-3B42-B8C6-3E1D576A91BC}"/>
              </a:ext>
            </a:extLst>
          </p:cNvPr>
          <p:cNvSpPr txBox="1"/>
          <p:nvPr userDrawn="1"/>
        </p:nvSpPr>
        <p:spPr>
          <a:xfrm>
            <a:off x="4720855" y="6474493"/>
            <a:ext cx="2882543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3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work was part funded by the RCUK Energy Programme [grant number EP/P012450/1]. This work has been carried out within the framework of the EUROfusion Consortium and has received funding from the Euratom research and training programme 2014-2018 under grant agreement No 633053. The views and opinions expressed herein do not necessarily reflect those of the European Commission. 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4B10FD59-2C15-784B-B7D4-777BE88BD7F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379" y="6121696"/>
            <a:ext cx="470094" cy="3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EE1F8C3-E929-EA45-9CE8-2DA553141A0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14" y="6153935"/>
            <a:ext cx="826992" cy="2618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D8992A-F216-5E4E-BDF8-20DACD5B2E2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483" y="6163830"/>
            <a:ext cx="267359" cy="2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63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im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3DC6D-D22A-4B4B-AAC9-29A24A0AAF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206" y="-12652"/>
            <a:ext cx="9154206" cy="5428107"/>
          </a:xfrm>
          <a:prstGeom prst="rect">
            <a:avLst/>
          </a:prstGeom>
        </p:spPr>
      </p:pic>
      <p:sp>
        <p:nvSpPr>
          <p:cNvPr id="22" name="Freeform 21"/>
          <p:cNvSpPr/>
          <p:nvPr userDrawn="1"/>
        </p:nvSpPr>
        <p:spPr>
          <a:xfrm>
            <a:off x="-14197" y="2886833"/>
            <a:ext cx="9162118" cy="3979419"/>
          </a:xfrm>
          <a:custGeom>
            <a:avLst/>
            <a:gdLst>
              <a:gd name="connsiteX0" fmla="*/ 0 w 12260826"/>
              <a:gd name="connsiteY0" fmla="*/ 0 h 5270090"/>
              <a:gd name="connsiteX1" fmla="*/ 12260826 w 12260826"/>
              <a:gd name="connsiteY1" fmla="*/ 4817806 h 5270090"/>
              <a:gd name="connsiteX2" fmla="*/ 12260826 w 12260826"/>
              <a:gd name="connsiteY2" fmla="*/ 5270090 h 5270090"/>
              <a:gd name="connsiteX3" fmla="*/ 29497 w 12260826"/>
              <a:gd name="connsiteY3" fmla="*/ 5270090 h 5270090"/>
              <a:gd name="connsiteX4" fmla="*/ 0 w 12260826"/>
              <a:gd name="connsiteY4" fmla="*/ 0 h 5270090"/>
              <a:gd name="connsiteX0" fmla="*/ 7935 w 12231329"/>
              <a:gd name="connsiteY0" fmla="*/ 0 h 5254048"/>
              <a:gd name="connsiteX1" fmla="*/ 12231329 w 12231329"/>
              <a:gd name="connsiteY1" fmla="*/ 4801764 h 5254048"/>
              <a:gd name="connsiteX2" fmla="*/ 12231329 w 12231329"/>
              <a:gd name="connsiteY2" fmla="*/ 5254048 h 5254048"/>
              <a:gd name="connsiteX3" fmla="*/ 0 w 12231329"/>
              <a:gd name="connsiteY3" fmla="*/ 5254048 h 5254048"/>
              <a:gd name="connsiteX4" fmla="*/ 7935 w 12231329"/>
              <a:gd name="connsiteY4" fmla="*/ 0 h 5254048"/>
              <a:gd name="connsiteX0" fmla="*/ 0 w 12223394"/>
              <a:gd name="connsiteY0" fmla="*/ 0 h 5259395"/>
              <a:gd name="connsiteX1" fmla="*/ 12223394 w 12223394"/>
              <a:gd name="connsiteY1" fmla="*/ 4801764 h 5259395"/>
              <a:gd name="connsiteX2" fmla="*/ 12223394 w 12223394"/>
              <a:gd name="connsiteY2" fmla="*/ 5254048 h 5259395"/>
              <a:gd name="connsiteX3" fmla="*/ 72276 w 12223394"/>
              <a:gd name="connsiteY3" fmla="*/ 5259395 h 5259395"/>
              <a:gd name="connsiteX4" fmla="*/ 0 w 12223394"/>
              <a:gd name="connsiteY4" fmla="*/ 0 h 5259395"/>
              <a:gd name="connsiteX0" fmla="*/ 0 w 12223394"/>
              <a:gd name="connsiteY0" fmla="*/ 0 h 5264743"/>
              <a:gd name="connsiteX1" fmla="*/ 12223394 w 12223394"/>
              <a:gd name="connsiteY1" fmla="*/ 4801764 h 5264743"/>
              <a:gd name="connsiteX2" fmla="*/ 12223394 w 12223394"/>
              <a:gd name="connsiteY2" fmla="*/ 5254048 h 5264743"/>
              <a:gd name="connsiteX3" fmla="*/ 8107 w 12223394"/>
              <a:gd name="connsiteY3" fmla="*/ 5264743 h 5264743"/>
              <a:gd name="connsiteX4" fmla="*/ 0 w 12223394"/>
              <a:gd name="connsiteY4" fmla="*/ 0 h 5264743"/>
              <a:gd name="connsiteX0" fmla="*/ 0 w 12223394"/>
              <a:gd name="connsiteY0" fmla="*/ 0 h 5254048"/>
              <a:gd name="connsiteX1" fmla="*/ 12223394 w 12223394"/>
              <a:gd name="connsiteY1" fmla="*/ 4801764 h 5254048"/>
              <a:gd name="connsiteX2" fmla="*/ 12223394 w 12223394"/>
              <a:gd name="connsiteY2" fmla="*/ 5254048 h 5254048"/>
              <a:gd name="connsiteX3" fmla="*/ 8107 w 12223394"/>
              <a:gd name="connsiteY3" fmla="*/ 5238006 h 5254048"/>
              <a:gd name="connsiteX4" fmla="*/ 0 w 12223394"/>
              <a:gd name="connsiteY4" fmla="*/ 0 h 5254048"/>
              <a:gd name="connsiteX0" fmla="*/ 0 w 12223394"/>
              <a:gd name="connsiteY0" fmla="*/ 0 h 4841452"/>
              <a:gd name="connsiteX1" fmla="*/ 12223394 w 12223394"/>
              <a:gd name="connsiteY1" fmla="*/ 4389168 h 4841452"/>
              <a:gd name="connsiteX2" fmla="*/ 12223394 w 12223394"/>
              <a:gd name="connsiteY2" fmla="*/ 4841452 h 4841452"/>
              <a:gd name="connsiteX3" fmla="*/ 8107 w 12223394"/>
              <a:gd name="connsiteY3" fmla="*/ 4825410 h 4841452"/>
              <a:gd name="connsiteX4" fmla="*/ 0 w 12223394"/>
              <a:gd name="connsiteY4" fmla="*/ 0 h 4841452"/>
              <a:gd name="connsiteX0" fmla="*/ 3585 w 12215828"/>
              <a:gd name="connsiteY0" fmla="*/ 0 h 4629579"/>
              <a:gd name="connsiteX1" fmla="*/ 12215828 w 12215828"/>
              <a:gd name="connsiteY1" fmla="*/ 4177295 h 4629579"/>
              <a:gd name="connsiteX2" fmla="*/ 12215828 w 12215828"/>
              <a:gd name="connsiteY2" fmla="*/ 4629579 h 4629579"/>
              <a:gd name="connsiteX3" fmla="*/ 541 w 12215828"/>
              <a:gd name="connsiteY3" fmla="*/ 4613537 h 4629579"/>
              <a:gd name="connsiteX4" fmla="*/ 3585 w 12215828"/>
              <a:gd name="connsiteY4" fmla="*/ 0 h 4629579"/>
              <a:gd name="connsiteX0" fmla="*/ 3585 w 12215828"/>
              <a:gd name="connsiteY0" fmla="*/ 0 h 4685336"/>
              <a:gd name="connsiteX1" fmla="*/ 12215828 w 12215828"/>
              <a:gd name="connsiteY1" fmla="*/ 4233052 h 4685336"/>
              <a:gd name="connsiteX2" fmla="*/ 12215828 w 12215828"/>
              <a:gd name="connsiteY2" fmla="*/ 4685336 h 4685336"/>
              <a:gd name="connsiteX3" fmla="*/ 541 w 12215828"/>
              <a:gd name="connsiteY3" fmla="*/ 4669294 h 4685336"/>
              <a:gd name="connsiteX4" fmla="*/ 3585 w 12215828"/>
              <a:gd name="connsiteY4" fmla="*/ 0 h 4685336"/>
              <a:gd name="connsiteX0" fmla="*/ 3585 w 12249282"/>
              <a:gd name="connsiteY0" fmla="*/ 0 h 4685336"/>
              <a:gd name="connsiteX1" fmla="*/ 12249282 w 12249282"/>
              <a:gd name="connsiteY1" fmla="*/ 3842759 h 4685336"/>
              <a:gd name="connsiteX2" fmla="*/ 12215828 w 12249282"/>
              <a:gd name="connsiteY2" fmla="*/ 4685336 h 4685336"/>
              <a:gd name="connsiteX3" fmla="*/ 541 w 12249282"/>
              <a:gd name="connsiteY3" fmla="*/ 4669294 h 4685336"/>
              <a:gd name="connsiteX4" fmla="*/ 3585 w 12249282"/>
              <a:gd name="connsiteY4" fmla="*/ 0 h 4685336"/>
              <a:gd name="connsiteX0" fmla="*/ 0 w 12279151"/>
              <a:gd name="connsiteY0" fmla="*/ 0 h 4573823"/>
              <a:gd name="connsiteX1" fmla="*/ 12279151 w 12279151"/>
              <a:gd name="connsiteY1" fmla="*/ 3731246 h 4573823"/>
              <a:gd name="connsiteX2" fmla="*/ 12245697 w 12279151"/>
              <a:gd name="connsiteY2" fmla="*/ 4573823 h 4573823"/>
              <a:gd name="connsiteX3" fmla="*/ 30410 w 12279151"/>
              <a:gd name="connsiteY3" fmla="*/ 4557781 h 4573823"/>
              <a:gd name="connsiteX4" fmla="*/ 0 w 12279151"/>
              <a:gd name="connsiteY4" fmla="*/ 0 h 4573823"/>
              <a:gd name="connsiteX0" fmla="*/ 0 w 12346058"/>
              <a:gd name="connsiteY0" fmla="*/ 0 h 4573823"/>
              <a:gd name="connsiteX1" fmla="*/ 12346058 w 12346058"/>
              <a:gd name="connsiteY1" fmla="*/ 3541675 h 4573823"/>
              <a:gd name="connsiteX2" fmla="*/ 12245697 w 12346058"/>
              <a:gd name="connsiteY2" fmla="*/ 4573823 h 4573823"/>
              <a:gd name="connsiteX3" fmla="*/ 30410 w 12346058"/>
              <a:gd name="connsiteY3" fmla="*/ 4557781 h 4573823"/>
              <a:gd name="connsiteX4" fmla="*/ 0 w 12346058"/>
              <a:gd name="connsiteY4" fmla="*/ 0 h 4573823"/>
              <a:gd name="connsiteX0" fmla="*/ 0 w 12245697"/>
              <a:gd name="connsiteY0" fmla="*/ 0 h 4573823"/>
              <a:gd name="connsiteX1" fmla="*/ 12211379 w 12245697"/>
              <a:gd name="connsiteY1" fmla="*/ 3492056 h 4573823"/>
              <a:gd name="connsiteX2" fmla="*/ 12245697 w 12245697"/>
              <a:gd name="connsiteY2" fmla="*/ 4573823 h 4573823"/>
              <a:gd name="connsiteX3" fmla="*/ 30410 w 12245697"/>
              <a:gd name="connsiteY3" fmla="*/ 4557781 h 4573823"/>
              <a:gd name="connsiteX4" fmla="*/ 0 w 12245697"/>
              <a:gd name="connsiteY4" fmla="*/ 0 h 4573823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756600 w 12211379"/>
              <a:gd name="connsiteY2" fmla="*/ 4020930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827484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41341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0257 w 12221427"/>
              <a:gd name="connsiteY2" fmla="*/ 4541341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25696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16269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9684 w 12221427"/>
              <a:gd name="connsiteY2" fmla="*/ 4546055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1599482 w 12221427"/>
              <a:gd name="connsiteY2" fmla="*/ 4021269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1733 w 12221427"/>
              <a:gd name="connsiteY2" fmla="*/ 4530152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33052 w 12214722"/>
              <a:gd name="connsiteY0" fmla="*/ 0 h 4546593"/>
              <a:gd name="connsiteX1" fmla="*/ 12214722 w 12214722"/>
              <a:gd name="connsiteY1" fmla="*/ 3486202 h 4546593"/>
              <a:gd name="connsiteX2" fmla="*/ 12205028 w 12214722"/>
              <a:gd name="connsiteY2" fmla="*/ 4514250 h 4546593"/>
              <a:gd name="connsiteX3" fmla="*/ 137 w 12214722"/>
              <a:gd name="connsiteY3" fmla="*/ 4546593 h 4546593"/>
              <a:gd name="connsiteX4" fmla="*/ 33052 w 12214722"/>
              <a:gd name="connsiteY4" fmla="*/ 0 h 4546593"/>
              <a:gd name="connsiteX0" fmla="*/ 25134 w 12214755"/>
              <a:gd name="connsiteY0" fmla="*/ 0 h 4538641"/>
              <a:gd name="connsiteX1" fmla="*/ 12214755 w 12214755"/>
              <a:gd name="connsiteY1" fmla="*/ 3478250 h 4538641"/>
              <a:gd name="connsiteX2" fmla="*/ 12205061 w 12214755"/>
              <a:gd name="connsiteY2" fmla="*/ 4506298 h 4538641"/>
              <a:gd name="connsiteX3" fmla="*/ 170 w 12214755"/>
              <a:gd name="connsiteY3" fmla="*/ 4538641 h 4538641"/>
              <a:gd name="connsiteX4" fmla="*/ 25134 w 12214755"/>
              <a:gd name="connsiteY4" fmla="*/ 0 h 4538641"/>
              <a:gd name="connsiteX0" fmla="*/ 9400 w 12214923"/>
              <a:gd name="connsiteY0" fmla="*/ 0 h 4530690"/>
              <a:gd name="connsiteX1" fmla="*/ 12214923 w 12214923"/>
              <a:gd name="connsiteY1" fmla="*/ 3470299 h 4530690"/>
              <a:gd name="connsiteX2" fmla="*/ 12205229 w 12214923"/>
              <a:gd name="connsiteY2" fmla="*/ 4498347 h 4530690"/>
              <a:gd name="connsiteX3" fmla="*/ 338 w 12214923"/>
              <a:gd name="connsiteY3" fmla="*/ 4530690 h 4530690"/>
              <a:gd name="connsiteX4" fmla="*/ 9400 w 12214923"/>
              <a:gd name="connsiteY4" fmla="*/ 0 h 4530690"/>
              <a:gd name="connsiteX0" fmla="*/ 0 w 12205523"/>
              <a:gd name="connsiteY0" fmla="*/ 0 h 4498347"/>
              <a:gd name="connsiteX1" fmla="*/ 12205523 w 12205523"/>
              <a:gd name="connsiteY1" fmla="*/ 3470299 h 4498347"/>
              <a:gd name="connsiteX2" fmla="*/ 12195829 w 12205523"/>
              <a:gd name="connsiteY2" fmla="*/ 4498347 h 4498347"/>
              <a:gd name="connsiteX3" fmla="*/ 285136 w 12205523"/>
              <a:gd name="connsiteY3" fmla="*/ 4268297 h 4498347"/>
              <a:gd name="connsiteX4" fmla="*/ 0 w 12205523"/>
              <a:gd name="connsiteY4" fmla="*/ 0 h 4498347"/>
              <a:gd name="connsiteX0" fmla="*/ 0 w 12205523"/>
              <a:gd name="connsiteY0" fmla="*/ 0 h 4506836"/>
              <a:gd name="connsiteX1" fmla="*/ 12205523 w 12205523"/>
              <a:gd name="connsiteY1" fmla="*/ 3470299 h 4506836"/>
              <a:gd name="connsiteX2" fmla="*/ 12195829 w 12205523"/>
              <a:gd name="connsiteY2" fmla="*/ 4498347 h 4506836"/>
              <a:gd name="connsiteX3" fmla="*/ 6841 w 12205523"/>
              <a:gd name="connsiteY3" fmla="*/ 4506836 h 4506836"/>
              <a:gd name="connsiteX4" fmla="*/ 0 w 12205523"/>
              <a:gd name="connsiteY4" fmla="*/ 0 h 4506836"/>
              <a:gd name="connsiteX0" fmla="*/ 0 w 12205523"/>
              <a:gd name="connsiteY0" fmla="*/ 0 h 4511047"/>
              <a:gd name="connsiteX1" fmla="*/ 12205523 w 12205523"/>
              <a:gd name="connsiteY1" fmla="*/ 3470299 h 4511047"/>
              <a:gd name="connsiteX2" fmla="*/ 12202179 w 12205523"/>
              <a:gd name="connsiteY2" fmla="*/ 4511047 h 4511047"/>
              <a:gd name="connsiteX3" fmla="*/ 6841 w 12205523"/>
              <a:gd name="connsiteY3" fmla="*/ 4506836 h 4511047"/>
              <a:gd name="connsiteX4" fmla="*/ 0 w 12205523"/>
              <a:gd name="connsiteY4" fmla="*/ 0 h 4511047"/>
              <a:gd name="connsiteX0" fmla="*/ 0 w 12216156"/>
              <a:gd name="connsiteY0" fmla="*/ 0 h 3958154"/>
              <a:gd name="connsiteX1" fmla="*/ 12216156 w 12216156"/>
              <a:gd name="connsiteY1" fmla="*/ 2917406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332614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56" h="3979419">
                <a:moveTo>
                  <a:pt x="0" y="0"/>
                </a:moveTo>
                <a:lnTo>
                  <a:pt x="12216156" y="2332614"/>
                </a:lnTo>
                <a:cubicBezTo>
                  <a:pt x="12212925" y="2675297"/>
                  <a:pt x="12216043" y="3636736"/>
                  <a:pt x="12212812" y="3979419"/>
                </a:cubicBezTo>
                <a:lnTo>
                  <a:pt x="17474" y="3975208"/>
                </a:lnTo>
                <a:cubicBezTo>
                  <a:pt x="14772" y="2220294"/>
                  <a:pt x="2702" y="1754914"/>
                  <a:pt x="0" y="0"/>
                </a:cubicBezTo>
                <a:close/>
              </a:path>
            </a:pathLst>
          </a:custGeom>
          <a:solidFill>
            <a:srgbClr val="F89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4" name="Triangle 6"/>
          <p:cNvSpPr/>
          <p:nvPr userDrawn="1"/>
        </p:nvSpPr>
        <p:spPr>
          <a:xfrm rot="10800000">
            <a:off x="7654344" y="-12651"/>
            <a:ext cx="1493837" cy="1991922"/>
          </a:xfrm>
          <a:custGeom>
            <a:avLst/>
            <a:gdLst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91922 h 1991922"/>
              <a:gd name="connsiteX3" fmla="*/ 0 w 1991783"/>
              <a:gd name="connsiteY3" fmla="*/ 1991922 h 1991922"/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79222 h 1991922"/>
              <a:gd name="connsiteX3" fmla="*/ 0 w 1991783"/>
              <a:gd name="connsiteY3" fmla="*/ 1991922 h 199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1783" h="1991922">
                <a:moveTo>
                  <a:pt x="0" y="1991922"/>
                </a:moveTo>
                <a:lnTo>
                  <a:pt x="0" y="0"/>
                </a:lnTo>
                <a:lnTo>
                  <a:pt x="1991783" y="1979222"/>
                </a:lnTo>
                <a:lnTo>
                  <a:pt x="0" y="1991922"/>
                </a:lnTo>
                <a:close/>
              </a:path>
            </a:pathLst>
          </a:custGeom>
          <a:solidFill>
            <a:srgbClr val="13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908" y="190096"/>
            <a:ext cx="518883" cy="69050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3510652-556C-4949-BB9C-86F8E2DFDD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747" y="3785082"/>
            <a:ext cx="3395490" cy="738664"/>
          </a:xfrm>
          <a:prstGeom prst="rect">
            <a:avLst/>
          </a:prstGeom>
        </p:spPr>
        <p:txBody>
          <a:bodyPr vert="horz" lIns="0" tIns="0" rIns="0" bIns="0" anchor="ctr" anchorCtr="0">
            <a:noAutofit/>
          </a:bodyPr>
          <a:lstStyle>
            <a:lvl1pPr algn="l">
              <a:lnSpc>
                <a:spcPct val="100000"/>
              </a:lnSpc>
              <a:defRPr sz="3000" b="1" i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Fusion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057F83E-F23C-8F44-9C72-9527737F21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746" y="4594103"/>
            <a:ext cx="6551054" cy="1287122"/>
          </a:xfr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D0ADA0E4-0BB9-DC48-976A-E374AE94F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747" y="5949819"/>
            <a:ext cx="4414507" cy="635279"/>
          </a:xfrm>
        </p:spPr>
        <p:txBody>
          <a:bodyPr lIns="0" tIns="0" rIns="0" bIns="0">
            <a:normAutofit/>
          </a:bodyPr>
          <a:lstStyle>
            <a:lvl1pPr>
              <a:defRPr sz="1500" b="1" i="0" baseline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B945BED-C1B3-414E-84D7-7B5D5B6A0D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549" y="6121696"/>
            <a:ext cx="1152240" cy="6416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F8679-24AF-CA41-AB56-D07AF780023F}"/>
              </a:ext>
            </a:extLst>
          </p:cNvPr>
          <p:cNvSpPr txBox="1"/>
          <p:nvPr userDrawn="1"/>
        </p:nvSpPr>
        <p:spPr>
          <a:xfrm>
            <a:off x="4720855" y="6474493"/>
            <a:ext cx="2882543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3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work was part funded by the RCUK Energy Programme [grant number EP/P012450/1]. This work has been carried out within the framework of the EUROfusion Consortium and has received funding from the Euratom research and training programme 2014-2018 under grant agreement No 633053. The views and opinions expressed herein do not necessarily reflect those of the European Commission. 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2F08CE36-C6AD-884C-8BC3-DCC2DEEE84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379" y="6121696"/>
            <a:ext cx="470094" cy="3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578608-EBE7-E041-8C82-2869D001B9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14" y="6153935"/>
            <a:ext cx="826992" cy="2618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6988438-0997-234C-9BBA-D2B58F94B25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483" y="6163830"/>
            <a:ext cx="267359" cy="2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D267E-4464-9F4C-9EA2-D76B4DC9EF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652"/>
            <a:ext cx="9144000" cy="5269579"/>
          </a:xfrm>
          <a:prstGeom prst="rect">
            <a:avLst/>
          </a:prstGeom>
        </p:spPr>
      </p:pic>
      <p:sp>
        <p:nvSpPr>
          <p:cNvPr id="22" name="Freeform 21"/>
          <p:cNvSpPr/>
          <p:nvPr userDrawn="1"/>
        </p:nvSpPr>
        <p:spPr>
          <a:xfrm>
            <a:off x="-14197" y="2886833"/>
            <a:ext cx="9162118" cy="3979419"/>
          </a:xfrm>
          <a:custGeom>
            <a:avLst/>
            <a:gdLst>
              <a:gd name="connsiteX0" fmla="*/ 0 w 12260826"/>
              <a:gd name="connsiteY0" fmla="*/ 0 h 5270090"/>
              <a:gd name="connsiteX1" fmla="*/ 12260826 w 12260826"/>
              <a:gd name="connsiteY1" fmla="*/ 4817806 h 5270090"/>
              <a:gd name="connsiteX2" fmla="*/ 12260826 w 12260826"/>
              <a:gd name="connsiteY2" fmla="*/ 5270090 h 5270090"/>
              <a:gd name="connsiteX3" fmla="*/ 29497 w 12260826"/>
              <a:gd name="connsiteY3" fmla="*/ 5270090 h 5270090"/>
              <a:gd name="connsiteX4" fmla="*/ 0 w 12260826"/>
              <a:gd name="connsiteY4" fmla="*/ 0 h 5270090"/>
              <a:gd name="connsiteX0" fmla="*/ 7935 w 12231329"/>
              <a:gd name="connsiteY0" fmla="*/ 0 h 5254048"/>
              <a:gd name="connsiteX1" fmla="*/ 12231329 w 12231329"/>
              <a:gd name="connsiteY1" fmla="*/ 4801764 h 5254048"/>
              <a:gd name="connsiteX2" fmla="*/ 12231329 w 12231329"/>
              <a:gd name="connsiteY2" fmla="*/ 5254048 h 5254048"/>
              <a:gd name="connsiteX3" fmla="*/ 0 w 12231329"/>
              <a:gd name="connsiteY3" fmla="*/ 5254048 h 5254048"/>
              <a:gd name="connsiteX4" fmla="*/ 7935 w 12231329"/>
              <a:gd name="connsiteY4" fmla="*/ 0 h 5254048"/>
              <a:gd name="connsiteX0" fmla="*/ 0 w 12223394"/>
              <a:gd name="connsiteY0" fmla="*/ 0 h 5259395"/>
              <a:gd name="connsiteX1" fmla="*/ 12223394 w 12223394"/>
              <a:gd name="connsiteY1" fmla="*/ 4801764 h 5259395"/>
              <a:gd name="connsiteX2" fmla="*/ 12223394 w 12223394"/>
              <a:gd name="connsiteY2" fmla="*/ 5254048 h 5259395"/>
              <a:gd name="connsiteX3" fmla="*/ 72276 w 12223394"/>
              <a:gd name="connsiteY3" fmla="*/ 5259395 h 5259395"/>
              <a:gd name="connsiteX4" fmla="*/ 0 w 12223394"/>
              <a:gd name="connsiteY4" fmla="*/ 0 h 5259395"/>
              <a:gd name="connsiteX0" fmla="*/ 0 w 12223394"/>
              <a:gd name="connsiteY0" fmla="*/ 0 h 5264743"/>
              <a:gd name="connsiteX1" fmla="*/ 12223394 w 12223394"/>
              <a:gd name="connsiteY1" fmla="*/ 4801764 h 5264743"/>
              <a:gd name="connsiteX2" fmla="*/ 12223394 w 12223394"/>
              <a:gd name="connsiteY2" fmla="*/ 5254048 h 5264743"/>
              <a:gd name="connsiteX3" fmla="*/ 8107 w 12223394"/>
              <a:gd name="connsiteY3" fmla="*/ 5264743 h 5264743"/>
              <a:gd name="connsiteX4" fmla="*/ 0 w 12223394"/>
              <a:gd name="connsiteY4" fmla="*/ 0 h 5264743"/>
              <a:gd name="connsiteX0" fmla="*/ 0 w 12223394"/>
              <a:gd name="connsiteY0" fmla="*/ 0 h 5254048"/>
              <a:gd name="connsiteX1" fmla="*/ 12223394 w 12223394"/>
              <a:gd name="connsiteY1" fmla="*/ 4801764 h 5254048"/>
              <a:gd name="connsiteX2" fmla="*/ 12223394 w 12223394"/>
              <a:gd name="connsiteY2" fmla="*/ 5254048 h 5254048"/>
              <a:gd name="connsiteX3" fmla="*/ 8107 w 12223394"/>
              <a:gd name="connsiteY3" fmla="*/ 5238006 h 5254048"/>
              <a:gd name="connsiteX4" fmla="*/ 0 w 12223394"/>
              <a:gd name="connsiteY4" fmla="*/ 0 h 5254048"/>
              <a:gd name="connsiteX0" fmla="*/ 0 w 12223394"/>
              <a:gd name="connsiteY0" fmla="*/ 0 h 4841452"/>
              <a:gd name="connsiteX1" fmla="*/ 12223394 w 12223394"/>
              <a:gd name="connsiteY1" fmla="*/ 4389168 h 4841452"/>
              <a:gd name="connsiteX2" fmla="*/ 12223394 w 12223394"/>
              <a:gd name="connsiteY2" fmla="*/ 4841452 h 4841452"/>
              <a:gd name="connsiteX3" fmla="*/ 8107 w 12223394"/>
              <a:gd name="connsiteY3" fmla="*/ 4825410 h 4841452"/>
              <a:gd name="connsiteX4" fmla="*/ 0 w 12223394"/>
              <a:gd name="connsiteY4" fmla="*/ 0 h 4841452"/>
              <a:gd name="connsiteX0" fmla="*/ 3585 w 12215828"/>
              <a:gd name="connsiteY0" fmla="*/ 0 h 4629579"/>
              <a:gd name="connsiteX1" fmla="*/ 12215828 w 12215828"/>
              <a:gd name="connsiteY1" fmla="*/ 4177295 h 4629579"/>
              <a:gd name="connsiteX2" fmla="*/ 12215828 w 12215828"/>
              <a:gd name="connsiteY2" fmla="*/ 4629579 h 4629579"/>
              <a:gd name="connsiteX3" fmla="*/ 541 w 12215828"/>
              <a:gd name="connsiteY3" fmla="*/ 4613537 h 4629579"/>
              <a:gd name="connsiteX4" fmla="*/ 3585 w 12215828"/>
              <a:gd name="connsiteY4" fmla="*/ 0 h 4629579"/>
              <a:gd name="connsiteX0" fmla="*/ 3585 w 12215828"/>
              <a:gd name="connsiteY0" fmla="*/ 0 h 4685336"/>
              <a:gd name="connsiteX1" fmla="*/ 12215828 w 12215828"/>
              <a:gd name="connsiteY1" fmla="*/ 4233052 h 4685336"/>
              <a:gd name="connsiteX2" fmla="*/ 12215828 w 12215828"/>
              <a:gd name="connsiteY2" fmla="*/ 4685336 h 4685336"/>
              <a:gd name="connsiteX3" fmla="*/ 541 w 12215828"/>
              <a:gd name="connsiteY3" fmla="*/ 4669294 h 4685336"/>
              <a:gd name="connsiteX4" fmla="*/ 3585 w 12215828"/>
              <a:gd name="connsiteY4" fmla="*/ 0 h 4685336"/>
              <a:gd name="connsiteX0" fmla="*/ 3585 w 12249282"/>
              <a:gd name="connsiteY0" fmla="*/ 0 h 4685336"/>
              <a:gd name="connsiteX1" fmla="*/ 12249282 w 12249282"/>
              <a:gd name="connsiteY1" fmla="*/ 3842759 h 4685336"/>
              <a:gd name="connsiteX2" fmla="*/ 12215828 w 12249282"/>
              <a:gd name="connsiteY2" fmla="*/ 4685336 h 4685336"/>
              <a:gd name="connsiteX3" fmla="*/ 541 w 12249282"/>
              <a:gd name="connsiteY3" fmla="*/ 4669294 h 4685336"/>
              <a:gd name="connsiteX4" fmla="*/ 3585 w 12249282"/>
              <a:gd name="connsiteY4" fmla="*/ 0 h 4685336"/>
              <a:gd name="connsiteX0" fmla="*/ 0 w 12279151"/>
              <a:gd name="connsiteY0" fmla="*/ 0 h 4573823"/>
              <a:gd name="connsiteX1" fmla="*/ 12279151 w 12279151"/>
              <a:gd name="connsiteY1" fmla="*/ 3731246 h 4573823"/>
              <a:gd name="connsiteX2" fmla="*/ 12245697 w 12279151"/>
              <a:gd name="connsiteY2" fmla="*/ 4573823 h 4573823"/>
              <a:gd name="connsiteX3" fmla="*/ 30410 w 12279151"/>
              <a:gd name="connsiteY3" fmla="*/ 4557781 h 4573823"/>
              <a:gd name="connsiteX4" fmla="*/ 0 w 12279151"/>
              <a:gd name="connsiteY4" fmla="*/ 0 h 4573823"/>
              <a:gd name="connsiteX0" fmla="*/ 0 w 12346058"/>
              <a:gd name="connsiteY0" fmla="*/ 0 h 4573823"/>
              <a:gd name="connsiteX1" fmla="*/ 12346058 w 12346058"/>
              <a:gd name="connsiteY1" fmla="*/ 3541675 h 4573823"/>
              <a:gd name="connsiteX2" fmla="*/ 12245697 w 12346058"/>
              <a:gd name="connsiteY2" fmla="*/ 4573823 h 4573823"/>
              <a:gd name="connsiteX3" fmla="*/ 30410 w 12346058"/>
              <a:gd name="connsiteY3" fmla="*/ 4557781 h 4573823"/>
              <a:gd name="connsiteX4" fmla="*/ 0 w 12346058"/>
              <a:gd name="connsiteY4" fmla="*/ 0 h 4573823"/>
              <a:gd name="connsiteX0" fmla="*/ 0 w 12245697"/>
              <a:gd name="connsiteY0" fmla="*/ 0 h 4573823"/>
              <a:gd name="connsiteX1" fmla="*/ 12211379 w 12245697"/>
              <a:gd name="connsiteY1" fmla="*/ 3492056 h 4573823"/>
              <a:gd name="connsiteX2" fmla="*/ 12245697 w 12245697"/>
              <a:gd name="connsiteY2" fmla="*/ 4573823 h 4573823"/>
              <a:gd name="connsiteX3" fmla="*/ 30410 w 12245697"/>
              <a:gd name="connsiteY3" fmla="*/ 4557781 h 4573823"/>
              <a:gd name="connsiteX4" fmla="*/ 0 w 12245697"/>
              <a:gd name="connsiteY4" fmla="*/ 0 h 4573823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756600 w 12211379"/>
              <a:gd name="connsiteY2" fmla="*/ 4020930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827484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41341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0257 w 12221427"/>
              <a:gd name="connsiteY2" fmla="*/ 4541341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25696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16269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9684 w 12221427"/>
              <a:gd name="connsiteY2" fmla="*/ 4546055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1599482 w 12221427"/>
              <a:gd name="connsiteY2" fmla="*/ 4021269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1733 w 12221427"/>
              <a:gd name="connsiteY2" fmla="*/ 4530152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33052 w 12214722"/>
              <a:gd name="connsiteY0" fmla="*/ 0 h 4546593"/>
              <a:gd name="connsiteX1" fmla="*/ 12214722 w 12214722"/>
              <a:gd name="connsiteY1" fmla="*/ 3486202 h 4546593"/>
              <a:gd name="connsiteX2" fmla="*/ 12205028 w 12214722"/>
              <a:gd name="connsiteY2" fmla="*/ 4514250 h 4546593"/>
              <a:gd name="connsiteX3" fmla="*/ 137 w 12214722"/>
              <a:gd name="connsiteY3" fmla="*/ 4546593 h 4546593"/>
              <a:gd name="connsiteX4" fmla="*/ 33052 w 12214722"/>
              <a:gd name="connsiteY4" fmla="*/ 0 h 4546593"/>
              <a:gd name="connsiteX0" fmla="*/ 25134 w 12214755"/>
              <a:gd name="connsiteY0" fmla="*/ 0 h 4538641"/>
              <a:gd name="connsiteX1" fmla="*/ 12214755 w 12214755"/>
              <a:gd name="connsiteY1" fmla="*/ 3478250 h 4538641"/>
              <a:gd name="connsiteX2" fmla="*/ 12205061 w 12214755"/>
              <a:gd name="connsiteY2" fmla="*/ 4506298 h 4538641"/>
              <a:gd name="connsiteX3" fmla="*/ 170 w 12214755"/>
              <a:gd name="connsiteY3" fmla="*/ 4538641 h 4538641"/>
              <a:gd name="connsiteX4" fmla="*/ 25134 w 12214755"/>
              <a:gd name="connsiteY4" fmla="*/ 0 h 4538641"/>
              <a:gd name="connsiteX0" fmla="*/ 9400 w 12214923"/>
              <a:gd name="connsiteY0" fmla="*/ 0 h 4530690"/>
              <a:gd name="connsiteX1" fmla="*/ 12214923 w 12214923"/>
              <a:gd name="connsiteY1" fmla="*/ 3470299 h 4530690"/>
              <a:gd name="connsiteX2" fmla="*/ 12205229 w 12214923"/>
              <a:gd name="connsiteY2" fmla="*/ 4498347 h 4530690"/>
              <a:gd name="connsiteX3" fmla="*/ 338 w 12214923"/>
              <a:gd name="connsiteY3" fmla="*/ 4530690 h 4530690"/>
              <a:gd name="connsiteX4" fmla="*/ 9400 w 12214923"/>
              <a:gd name="connsiteY4" fmla="*/ 0 h 4530690"/>
              <a:gd name="connsiteX0" fmla="*/ 0 w 12205523"/>
              <a:gd name="connsiteY0" fmla="*/ 0 h 4498347"/>
              <a:gd name="connsiteX1" fmla="*/ 12205523 w 12205523"/>
              <a:gd name="connsiteY1" fmla="*/ 3470299 h 4498347"/>
              <a:gd name="connsiteX2" fmla="*/ 12195829 w 12205523"/>
              <a:gd name="connsiteY2" fmla="*/ 4498347 h 4498347"/>
              <a:gd name="connsiteX3" fmla="*/ 285136 w 12205523"/>
              <a:gd name="connsiteY3" fmla="*/ 4268297 h 4498347"/>
              <a:gd name="connsiteX4" fmla="*/ 0 w 12205523"/>
              <a:gd name="connsiteY4" fmla="*/ 0 h 4498347"/>
              <a:gd name="connsiteX0" fmla="*/ 0 w 12205523"/>
              <a:gd name="connsiteY0" fmla="*/ 0 h 4506836"/>
              <a:gd name="connsiteX1" fmla="*/ 12205523 w 12205523"/>
              <a:gd name="connsiteY1" fmla="*/ 3470299 h 4506836"/>
              <a:gd name="connsiteX2" fmla="*/ 12195829 w 12205523"/>
              <a:gd name="connsiteY2" fmla="*/ 4498347 h 4506836"/>
              <a:gd name="connsiteX3" fmla="*/ 6841 w 12205523"/>
              <a:gd name="connsiteY3" fmla="*/ 4506836 h 4506836"/>
              <a:gd name="connsiteX4" fmla="*/ 0 w 12205523"/>
              <a:gd name="connsiteY4" fmla="*/ 0 h 4506836"/>
              <a:gd name="connsiteX0" fmla="*/ 0 w 12205523"/>
              <a:gd name="connsiteY0" fmla="*/ 0 h 4511047"/>
              <a:gd name="connsiteX1" fmla="*/ 12205523 w 12205523"/>
              <a:gd name="connsiteY1" fmla="*/ 3470299 h 4511047"/>
              <a:gd name="connsiteX2" fmla="*/ 12202179 w 12205523"/>
              <a:gd name="connsiteY2" fmla="*/ 4511047 h 4511047"/>
              <a:gd name="connsiteX3" fmla="*/ 6841 w 12205523"/>
              <a:gd name="connsiteY3" fmla="*/ 4506836 h 4511047"/>
              <a:gd name="connsiteX4" fmla="*/ 0 w 12205523"/>
              <a:gd name="connsiteY4" fmla="*/ 0 h 4511047"/>
              <a:gd name="connsiteX0" fmla="*/ 0 w 12216156"/>
              <a:gd name="connsiteY0" fmla="*/ 0 h 3958154"/>
              <a:gd name="connsiteX1" fmla="*/ 12216156 w 12216156"/>
              <a:gd name="connsiteY1" fmla="*/ 2917406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332614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56" h="3979419">
                <a:moveTo>
                  <a:pt x="0" y="0"/>
                </a:moveTo>
                <a:lnTo>
                  <a:pt x="12216156" y="2332614"/>
                </a:lnTo>
                <a:cubicBezTo>
                  <a:pt x="12212925" y="2675297"/>
                  <a:pt x="12216043" y="3636736"/>
                  <a:pt x="12212812" y="3979419"/>
                </a:cubicBezTo>
                <a:lnTo>
                  <a:pt x="17474" y="3975208"/>
                </a:lnTo>
                <a:cubicBezTo>
                  <a:pt x="14772" y="2220294"/>
                  <a:pt x="2702" y="1754914"/>
                  <a:pt x="0" y="0"/>
                </a:cubicBezTo>
                <a:close/>
              </a:path>
            </a:pathLst>
          </a:custGeom>
          <a:solidFill>
            <a:srgbClr val="F89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4" name="Triangle 6"/>
          <p:cNvSpPr/>
          <p:nvPr userDrawn="1"/>
        </p:nvSpPr>
        <p:spPr>
          <a:xfrm rot="10800000">
            <a:off x="7654344" y="-12651"/>
            <a:ext cx="1493837" cy="1991922"/>
          </a:xfrm>
          <a:custGeom>
            <a:avLst/>
            <a:gdLst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91922 h 1991922"/>
              <a:gd name="connsiteX3" fmla="*/ 0 w 1991783"/>
              <a:gd name="connsiteY3" fmla="*/ 1991922 h 1991922"/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79222 h 1991922"/>
              <a:gd name="connsiteX3" fmla="*/ 0 w 1991783"/>
              <a:gd name="connsiteY3" fmla="*/ 1991922 h 199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1783" h="1991922">
                <a:moveTo>
                  <a:pt x="0" y="1991922"/>
                </a:moveTo>
                <a:lnTo>
                  <a:pt x="0" y="0"/>
                </a:lnTo>
                <a:lnTo>
                  <a:pt x="1991783" y="1979222"/>
                </a:lnTo>
                <a:lnTo>
                  <a:pt x="0" y="1991922"/>
                </a:lnTo>
                <a:close/>
              </a:path>
            </a:pathLst>
          </a:custGeom>
          <a:solidFill>
            <a:srgbClr val="13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908" y="190096"/>
            <a:ext cx="518883" cy="69050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FD7CF18-EA04-CA46-9828-B1EEE33A6A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747" y="3785082"/>
            <a:ext cx="3395490" cy="738664"/>
          </a:xfrm>
          <a:prstGeom prst="rect">
            <a:avLst/>
          </a:prstGeom>
        </p:spPr>
        <p:txBody>
          <a:bodyPr vert="horz" lIns="0" tIns="0" rIns="0" bIns="0" anchor="ctr" anchorCtr="0">
            <a:noAutofit/>
          </a:bodyPr>
          <a:lstStyle>
            <a:lvl1pPr algn="l">
              <a:lnSpc>
                <a:spcPct val="100000"/>
              </a:lnSpc>
              <a:defRPr sz="3000" b="1" i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Fusion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3684A7F-931D-A04E-878D-03AA0FCAA0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746" y="4594103"/>
            <a:ext cx="6551054" cy="1287122"/>
          </a:xfr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584928D-AE16-4348-8D8F-2B167819BC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747" y="5949819"/>
            <a:ext cx="4414507" cy="635279"/>
          </a:xfrm>
        </p:spPr>
        <p:txBody>
          <a:bodyPr lIns="0" tIns="0" rIns="0" bIns="0">
            <a:normAutofit/>
          </a:bodyPr>
          <a:lstStyle>
            <a:lvl1pPr>
              <a:defRPr sz="1500" b="1" i="0" baseline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1F19843-1593-2A4D-97A9-D804515BB1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549" y="6121696"/>
            <a:ext cx="1152240" cy="6416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7F73F04-2852-BD40-8A28-D297BAE82229}"/>
              </a:ext>
            </a:extLst>
          </p:cNvPr>
          <p:cNvSpPr txBox="1"/>
          <p:nvPr userDrawn="1"/>
        </p:nvSpPr>
        <p:spPr>
          <a:xfrm>
            <a:off x="4720855" y="6474493"/>
            <a:ext cx="2882543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3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work was part funded by the RCUK Energy Programme [grant number EP/P012450/1]. This work has been carried out within the framework of the EUROfusion Consortium and has received funding from the Euratom research and training programme 2014-2018 under grant agreement No 633053. The views and opinions expressed herein do not necessarily reflect those of the European Commission. 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F61A2A79-6151-394E-9BE7-88FBAAD78E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379" y="6121696"/>
            <a:ext cx="470094" cy="3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D43E4FE-1E5B-E541-91D3-B4351D66A2F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14" y="6153935"/>
            <a:ext cx="826992" cy="2618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7316CD-D0CB-F945-8381-8D521F977F1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483" y="6163830"/>
            <a:ext cx="267359" cy="2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3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im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21D7C-4156-F841-A73A-8CC1AC766A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652"/>
            <a:ext cx="9144000" cy="5269579"/>
          </a:xfrm>
          <a:prstGeom prst="rect">
            <a:avLst/>
          </a:prstGeom>
        </p:spPr>
      </p:pic>
      <p:sp>
        <p:nvSpPr>
          <p:cNvPr id="22" name="Freeform 21"/>
          <p:cNvSpPr/>
          <p:nvPr userDrawn="1"/>
        </p:nvSpPr>
        <p:spPr>
          <a:xfrm>
            <a:off x="-14197" y="2886833"/>
            <a:ext cx="9162118" cy="3979419"/>
          </a:xfrm>
          <a:custGeom>
            <a:avLst/>
            <a:gdLst>
              <a:gd name="connsiteX0" fmla="*/ 0 w 12260826"/>
              <a:gd name="connsiteY0" fmla="*/ 0 h 5270090"/>
              <a:gd name="connsiteX1" fmla="*/ 12260826 w 12260826"/>
              <a:gd name="connsiteY1" fmla="*/ 4817806 h 5270090"/>
              <a:gd name="connsiteX2" fmla="*/ 12260826 w 12260826"/>
              <a:gd name="connsiteY2" fmla="*/ 5270090 h 5270090"/>
              <a:gd name="connsiteX3" fmla="*/ 29497 w 12260826"/>
              <a:gd name="connsiteY3" fmla="*/ 5270090 h 5270090"/>
              <a:gd name="connsiteX4" fmla="*/ 0 w 12260826"/>
              <a:gd name="connsiteY4" fmla="*/ 0 h 5270090"/>
              <a:gd name="connsiteX0" fmla="*/ 7935 w 12231329"/>
              <a:gd name="connsiteY0" fmla="*/ 0 h 5254048"/>
              <a:gd name="connsiteX1" fmla="*/ 12231329 w 12231329"/>
              <a:gd name="connsiteY1" fmla="*/ 4801764 h 5254048"/>
              <a:gd name="connsiteX2" fmla="*/ 12231329 w 12231329"/>
              <a:gd name="connsiteY2" fmla="*/ 5254048 h 5254048"/>
              <a:gd name="connsiteX3" fmla="*/ 0 w 12231329"/>
              <a:gd name="connsiteY3" fmla="*/ 5254048 h 5254048"/>
              <a:gd name="connsiteX4" fmla="*/ 7935 w 12231329"/>
              <a:gd name="connsiteY4" fmla="*/ 0 h 5254048"/>
              <a:gd name="connsiteX0" fmla="*/ 0 w 12223394"/>
              <a:gd name="connsiteY0" fmla="*/ 0 h 5259395"/>
              <a:gd name="connsiteX1" fmla="*/ 12223394 w 12223394"/>
              <a:gd name="connsiteY1" fmla="*/ 4801764 h 5259395"/>
              <a:gd name="connsiteX2" fmla="*/ 12223394 w 12223394"/>
              <a:gd name="connsiteY2" fmla="*/ 5254048 h 5259395"/>
              <a:gd name="connsiteX3" fmla="*/ 72276 w 12223394"/>
              <a:gd name="connsiteY3" fmla="*/ 5259395 h 5259395"/>
              <a:gd name="connsiteX4" fmla="*/ 0 w 12223394"/>
              <a:gd name="connsiteY4" fmla="*/ 0 h 5259395"/>
              <a:gd name="connsiteX0" fmla="*/ 0 w 12223394"/>
              <a:gd name="connsiteY0" fmla="*/ 0 h 5264743"/>
              <a:gd name="connsiteX1" fmla="*/ 12223394 w 12223394"/>
              <a:gd name="connsiteY1" fmla="*/ 4801764 h 5264743"/>
              <a:gd name="connsiteX2" fmla="*/ 12223394 w 12223394"/>
              <a:gd name="connsiteY2" fmla="*/ 5254048 h 5264743"/>
              <a:gd name="connsiteX3" fmla="*/ 8107 w 12223394"/>
              <a:gd name="connsiteY3" fmla="*/ 5264743 h 5264743"/>
              <a:gd name="connsiteX4" fmla="*/ 0 w 12223394"/>
              <a:gd name="connsiteY4" fmla="*/ 0 h 5264743"/>
              <a:gd name="connsiteX0" fmla="*/ 0 w 12223394"/>
              <a:gd name="connsiteY0" fmla="*/ 0 h 5254048"/>
              <a:gd name="connsiteX1" fmla="*/ 12223394 w 12223394"/>
              <a:gd name="connsiteY1" fmla="*/ 4801764 h 5254048"/>
              <a:gd name="connsiteX2" fmla="*/ 12223394 w 12223394"/>
              <a:gd name="connsiteY2" fmla="*/ 5254048 h 5254048"/>
              <a:gd name="connsiteX3" fmla="*/ 8107 w 12223394"/>
              <a:gd name="connsiteY3" fmla="*/ 5238006 h 5254048"/>
              <a:gd name="connsiteX4" fmla="*/ 0 w 12223394"/>
              <a:gd name="connsiteY4" fmla="*/ 0 h 5254048"/>
              <a:gd name="connsiteX0" fmla="*/ 0 w 12223394"/>
              <a:gd name="connsiteY0" fmla="*/ 0 h 4841452"/>
              <a:gd name="connsiteX1" fmla="*/ 12223394 w 12223394"/>
              <a:gd name="connsiteY1" fmla="*/ 4389168 h 4841452"/>
              <a:gd name="connsiteX2" fmla="*/ 12223394 w 12223394"/>
              <a:gd name="connsiteY2" fmla="*/ 4841452 h 4841452"/>
              <a:gd name="connsiteX3" fmla="*/ 8107 w 12223394"/>
              <a:gd name="connsiteY3" fmla="*/ 4825410 h 4841452"/>
              <a:gd name="connsiteX4" fmla="*/ 0 w 12223394"/>
              <a:gd name="connsiteY4" fmla="*/ 0 h 4841452"/>
              <a:gd name="connsiteX0" fmla="*/ 3585 w 12215828"/>
              <a:gd name="connsiteY0" fmla="*/ 0 h 4629579"/>
              <a:gd name="connsiteX1" fmla="*/ 12215828 w 12215828"/>
              <a:gd name="connsiteY1" fmla="*/ 4177295 h 4629579"/>
              <a:gd name="connsiteX2" fmla="*/ 12215828 w 12215828"/>
              <a:gd name="connsiteY2" fmla="*/ 4629579 h 4629579"/>
              <a:gd name="connsiteX3" fmla="*/ 541 w 12215828"/>
              <a:gd name="connsiteY3" fmla="*/ 4613537 h 4629579"/>
              <a:gd name="connsiteX4" fmla="*/ 3585 w 12215828"/>
              <a:gd name="connsiteY4" fmla="*/ 0 h 4629579"/>
              <a:gd name="connsiteX0" fmla="*/ 3585 w 12215828"/>
              <a:gd name="connsiteY0" fmla="*/ 0 h 4685336"/>
              <a:gd name="connsiteX1" fmla="*/ 12215828 w 12215828"/>
              <a:gd name="connsiteY1" fmla="*/ 4233052 h 4685336"/>
              <a:gd name="connsiteX2" fmla="*/ 12215828 w 12215828"/>
              <a:gd name="connsiteY2" fmla="*/ 4685336 h 4685336"/>
              <a:gd name="connsiteX3" fmla="*/ 541 w 12215828"/>
              <a:gd name="connsiteY3" fmla="*/ 4669294 h 4685336"/>
              <a:gd name="connsiteX4" fmla="*/ 3585 w 12215828"/>
              <a:gd name="connsiteY4" fmla="*/ 0 h 4685336"/>
              <a:gd name="connsiteX0" fmla="*/ 3585 w 12249282"/>
              <a:gd name="connsiteY0" fmla="*/ 0 h 4685336"/>
              <a:gd name="connsiteX1" fmla="*/ 12249282 w 12249282"/>
              <a:gd name="connsiteY1" fmla="*/ 3842759 h 4685336"/>
              <a:gd name="connsiteX2" fmla="*/ 12215828 w 12249282"/>
              <a:gd name="connsiteY2" fmla="*/ 4685336 h 4685336"/>
              <a:gd name="connsiteX3" fmla="*/ 541 w 12249282"/>
              <a:gd name="connsiteY3" fmla="*/ 4669294 h 4685336"/>
              <a:gd name="connsiteX4" fmla="*/ 3585 w 12249282"/>
              <a:gd name="connsiteY4" fmla="*/ 0 h 4685336"/>
              <a:gd name="connsiteX0" fmla="*/ 0 w 12279151"/>
              <a:gd name="connsiteY0" fmla="*/ 0 h 4573823"/>
              <a:gd name="connsiteX1" fmla="*/ 12279151 w 12279151"/>
              <a:gd name="connsiteY1" fmla="*/ 3731246 h 4573823"/>
              <a:gd name="connsiteX2" fmla="*/ 12245697 w 12279151"/>
              <a:gd name="connsiteY2" fmla="*/ 4573823 h 4573823"/>
              <a:gd name="connsiteX3" fmla="*/ 30410 w 12279151"/>
              <a:gd name="connsiteY3" fmla="*/ 4557781 h 4573823"/>
              <a:gd name="connsiteX4" fmla="*/ 0 w 12279151"/>
              <a:gd name="connsiteY4" fmla="*/ 0 h 4573823"/>
              <a:gd name="connsiteX0" fmla="*/ 0 w 12346058"/>
              <a:gd name="connsiteY0" fmla="*/ 0 h 4573823"/>
              <a:gd name="connsiteX1" fmla="*/ 12346058 w 12346058"/>
              <a:gd name="connsiteY1" fmla="*/ 3541675 h 4573823"/>
              <a:gd name="connsiteX2" fmla="*/ 12245697 w 12346058"/>
              <a:gd name="connsiteY2" fmla="*/ 4573823 h 4573823"/>
              <a:gd name="connsiteX3" fmla="*/ 30410 w 12346058"/>
              <a:gd name="connsiteY3" fmla="*/ 4557781 h 4573823"/>
              <a:gd name="connsiteX4" fmla="*/ 0 w 12346058"/>
              <a:gd name="connsiteY4" fmla="*/ 0 h 4573823"/>
              <a:gd name="connsiteX0" fmla="*/ 0 w 12245697"/>
              <a:gd name="connsiteY0" fmla="*/ 0 h 4573823"/>
              <a:gd name="connsiteX1" fmla="*/ 12211379 w 12245697"/>
              <a:gd name="connsiteY1" fmla="*/ 3492056 h 4573823"/>
              <a:gd name="connsiteX2" fmla="*/ 12245697 w 12245697"/>
              <a:gd name="connsiteY2" fmla="*/ 4573823 h 4573823"/>
              <a:gd name="connsiteX3" fmla="*/ 30410 w 12245697"/>
              <a:gd name="connsiteY3" fmla="*/ 4557781 h 4573823"/>
              <a:gd name="connsiteX4" fmla="*/ 0 w 12245697"/>
              <a:gd name="connsiteY4" fmla="*/ 0 h 4573823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756600 w 12211379"/>
              <a:gd name="connsiteY2" fmla="*/ 4020930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827484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41341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0257 w 12221427"/>
              <a:gd name="connsiteY2" fmla="*/ 4541341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25696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16269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9684 w 12221427"/>
              <a:gd name="connsiteY2" fmla="*/ 4546055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1599482 w 12221427"/>
              <a:gd name="connsiteY2" fmla="*/ 4021269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1733 w 12221427"/>
              <a:gd name="connsiteY2" fmla="*/ 4530152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33052 w 12214722"/>
              <a:gd name="connsiteY0" fmla="*/ 0 h 4546593"/>
              <a:gd name="connsiteX1" fmla="*/ 12214722 w 12214722"/>
              <a:gd name="connsiteY1" fmla="*/ 3486202 h 4546593"/>
              <a:gd name="connsiteX2" fmla="*/ 12205028 w 12214722"/>
              <a:gd name="connsiteY2" fmla="*/ 4514250 h 4546593"/>
              <a:gd name="connsiteX3" fmla="*/ 137 w 12214722"/>
              <a:gd name="connsiteY3" fmla="*/ 4546593 h 4546593"/>
              <a:gd name="connsiteX4" fmla="*/ 33052 w 12214722"/>
              <a:gd name="connsiteY4" fmla="*/ 0 h 4546593"/>
              <a:gd name="connsiteX0" fmla="*/ 25134 w 12214755"/>
              <a:gd name="connsiteY0" fmla="*/ 0 h 4538641"/>
              <a:gd name="connsiteX1" fmla="*/ 12214755 w 12214755"/>
              <a:gd name="connsiteY1" fmla="*/ 3478250 h 4538641"/>
              <a:gd name="connsiteX2" fmla="*/ 12205061 w 12214755"/>
              <a:gd name="connsiteY2" fmla="*/ 4506298 h 4538641"/>
              <a:gd name="connsiteX3" fmla="*/ 170 w 12214755"/>
              <a:gd name="connsiteY3" fmla="*/ 4538641 h 4538641"/>
              <a:gd name="connsiteX4" fmla="*/ 25134 w 12214755"/>
              <a:gd name="connsiteY4" fmla="*/ 0 h 4538641"/>
              <a:gd name="connsiteX0" fmla="*/ 9400 w 12214923"/>
              <a:gd name="connsiteY0" fmla="*/ 0 h 4530690"/>
              <a:gd name="connsiteX1" fmla="*/ 12214923 w 12214923"/>
              <a:gd name="connsiteY1" fmla="*/ 3470299 h 4530690"/>
              <a:gd name="connsiteX2" fmla="*/ 12205229 w 12214923"/>
              <a:gd name="connsiteY2" fmla="*/ 4498347 h 4530690"/>
              <a:gd name="connsiteX3" fmla="*/ 338 w 12214923"/>
              <a:gd name="connsiteY3" fmla="*/ 4530690 h 4530690"/>
              <a:gd name="connsiteX4" fmla="*/ 9400 w 12214923"/>
              <a:gd name="connsiteY4" fmla="*/ 0 h 4530690"/>
              <a:gd name="connsiteX0" fmla="*/ 0 w 12205523"/>
              <a:gd name="connsiteY0" fmla="*/ 0 h 4498347"/>
              <a:gd name="connsiteX1" fmla="*/ 12205523 w 12205523"/>
              <a:gd name="connsiteY1" fmla="*/ 3470299 h 4498347"/>
              <a:gd name="connsiteX2" fmla="*/ 12195829 w 12205523"/>
              <a:gd name="connsiteY2" fmla="*/ 4498347 h 4498347"/>
              <a:gd name="connsiteX3" fmla="*/ 285136 w 12205523"/>
              <a:gd name="connsiteY3" fmla="*/ 4268297 h 4498347"/>
              <a:gd name="connsiteX4" fmla="*/ 0 w 12205523"/>
              <a:gd name="connsiteY4" fmla="*/ 0 h 4498347"/>
              <a:gd name="connsiteX0" fmla="*/ 0 w 12205523"/>
              <a:gd name="connsiteY0" fmla="*/ 0 h 4506836"/>
              <a:gd name="connsiteX1" fmla="*/ 12205523 w 12205523"/>
              <a:gd name="connsiteY1" fmla="*/ 3470299 h 4506836"/>
              <a:gd name="connsiteX2" fmla="*/ 12195829 w 12205523"/>
              <a:gd name="connsiteY2" fmla="*/ 4498347 h 4506836"/>
              <a:gd name="connsiteX3" fmla="*/ 6841 w 12205523"/>
              <a:gd name="connsiteY3" fmla="*/ 4506836 h 4506836"/>
              <a:gd name="connsiteX4" fmla="*/ 0 w 12205523"/>
              <a:gd name="connsiteY4" fmla="*/ 0 h 4506836"/>
              <a:gd name="connsiteX0" fmla="*/ 0 w 12205523"/>
              <a:gd name="connsiteY0" fmla="*/ 0 h 4511047"/>
              <a:gd name="connsiteX1" fmla="*/ 12205523 w 12205523"/>
              <a:gd name="connsiteY1" fmla="*/ 3470299 h 4511047"/>
              <a:gd name="connsiteX2" fmla="*/ 12202179 w 12205523"/>
              <a:gd name="connsiteY2" fmla="*/ 4511047 h 4511047"/>
              <a:gd name="connsiteX3" fmla="*/ 6841 w 12205523"/>
              <a:gd name="connsiteY3" fmla="*/ 4506836 h 4511047"/>
              <a:gd name="connsiteX4" fmla="*/ 0 w 12205523"/>
              <a:gd name="connsiteY4" fmla="*/ 0 h 4511047"/>
              <a:gd name="connsiteX0" fmla="*/ 0 w 12216156"/>
              <a:gd name="connsiteY0" fmla="*/ 0 h 3958154"/>
              <a:gd name="connsiteX1" fmla="*/ 12216156 w 12216156"/>
              <a:gd name="connsiteY1" fmla="*/ 2917406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332614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56" h="3979419">
                <a:moveTo>
                  <a:pt x="0" y="0"/>
                </a:moveTo>
                <a:lnTo>
                  <a:pt x="12216156" y="2332614"/>
                </a:lnTo>
                <a:cubicBezTo>
                  <a:pt x="12212925" y="2675297"/>
                  <a:pt x="12216043" y="3636736"/>
                  <a:pt x="12212812" y="3979419"/>
                </a:cubicBezTo>
                <a:lnTo>
                  <a:pt x="17474" y="3975208"/>
                </a:lnTo>
                <a:cubicBezTo>
                  <a:pt x="14772" y="2220294"/>
                  <a:pt x="2702" y="1754914"/>
                  <a:pt x="0" y="0"/>
                </a:cubicBezTo>
                <a:close/>
              </a:path>
            </a:pathLst>
          </a:custGeom>
          <a:solidFill>
            <a:srgbClr val="F89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4" name="Triangle 6"/>
          <p:cNvSpPr/>
          <p:nvPr userDrawn="1"/>
        </p:nvSpPr>
        <p:spPr>
          <a:xfrm rot="10800000">
            <a:off x="7654344" y="-12651"/>
            <a:ext cx="1493837" cy="1991922"/>
          </a:xfrm>
          <a:custGeom>
            <a:avLst/>
            <a:gdLst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91922 h 1991922"/>
              <a:gd name="connsiteX3" fmla="*/ 0 w 1991783"/>
              <a:gd name="connsiteY3" fmla="*/ 1991922 h 1991922"/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79222 h 1991922"/>
              <a:gd name="connsiteX3" fmla="*/ 0 w 1991783"/>
              <a:gd name="connsiteY3" fmla="*/ 1991922 h 199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1783" h="1991922">
                <a:moveTo>
                  <a:pt x="0" y="1991922"/>
                </a:moveTo>
                <a:lnTo>
                  <a:pt x="0" y="0"/>
                </a:lnTo>
                <a:lnTo>
                  <a:pt x="1991783" y="1979222"/>
                </a:lnTo>
                <a:lnTo>
                  <a:pt x="0" y="1991922"/>
                </a:lnTo>
                <a:close/>
              </a:path>
            </a:pathLst>
          </a:custGeom>
          <a:solidFill>
            <a:srgbClr val="13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908" y="190096"/>
            <a:ext cx="518883" cy="69050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23EAD7-89E6-5C49-9113-AA30EFFD80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747" y="3785082"/>
            <a:ext cx="3395490" cy="738664"/>
          </a:xfrm>
          <a:prstGeom prst="rect">
            <a:avLst/>
          </a:prstGeom>
        </p:spPr>
        <p:txBody>
          <a:bodyPr vert="horz" lIns="0" tIns="0" rIns="0" bIns="0" anchor="ctr" anchorCtr="0">
            <a:noAutofit/>
          </a:bodyPr>
          <a:lstStyle>
            <a:lvl1pPr algn="l">
              <a:lnSpc>
                <a:spcPct val="100000"/>
              </a:lnSpc>
              <a:defRPr sz="3000" b="1" i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Fusion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4D2EEBB-54B4-BD45-A1B5-E88019F5DC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746" y="4594103"/>
            <a:ext cx="6551054" cy="1287122"/>
          </a:xfr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8A3750E-E657-3642-91CA-30557F135A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747" y="5949819"/>
            <a:ext cx="4414507" cy="635279"/>
          </a:xfrm>
        </p:spPr>
        <p:txBody>
          <a:bodyPr lIns="0" tIns="0" rIns="0" bIns="0">
            <a:normAutofit/>
          </a:bodyPr>
          <a:lstStyle>
            <a:lvl1pPr>
              <a:defRPr sz="1500" b="1" i="0" baseline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3EE767-3E8E-3E47-9211-49E23558CD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549" y="6121696"/>
            <a:ext cx="1152240" cy="6416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122450C-AA7C-5745-92B9-7695F05005E5}"/>
              </a:ext>
            </a:extLst>
          </p:cNvPr>
          <p:cNvSpPr txBox="1"/>
          <p:nvPr userDrawn="1"/>
        </p:nvSpPr>
        <p:spPr>
          <a:xfrm>
            <a:off x="4720855" y="6474493"/>
            <a:ext cx="2882543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3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work was part funded by the RCUK Energy Programme [grant number EP/P012450/1]. This work has been carried out within the framework of the EUROfusion Consortium and has received funding from the Euratom research and training programme 2014-2018 under grant agreement No 633053. The views and opinions expressed herein do not necessarily reflect those of the European Commission. 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A3A6E596-A75D-1641-B7B3-A10D2DF561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379" y="6121696"/>
            <a:ext cx="470094" cy="3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35AE0A5-7A0D-074A-B14F-F8C97457E5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14" y="6153935"/>
            <a:ext cx="826992" cy="2618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A0A4127-2738-C840-AF61-73BBAE3B8C2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483" y="6163830"/>
            <a:ext cx="267359" cy="2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5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im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9EBAA-AC1C-AB49-9F38-40EE63E57A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652"/>
            <a:ext cx="9144000" cy="5261682"/>
          </a:xfrm>
          <a:prstGeom prst="rect">
            <a:avLst/>
          </a:prstGeom>
        </p:spPr>
      </p:pic>
      <p:sp>
        <p:nvSpPr>
          <p:cNvPr id="22" name="Freeform 21"/>
          <p:cNvSpPr/>
          <p:nvPr userDrawn="1"/>
        </p:nvSpPr>
        <p:spPr>
          <a:xfrm>
            <a:off x="-14197" y="2886833"/>
            <a:ext cx="9162118" cy="3979419"/>
          </a:xfrm>
          <a:custGeom>
            <a:avLst/>
            <a:gdLst>
              <a:gd name="connsiteX0" fmla="*/ 0 w 12260826"/>
              <a:gd name="connsiteY0" fmla="*/ 0 h 5270090"/>
              <a:gd name="connsiteX1" fmla="*/ 12260826 w 12260826"/>
              <a:gd name="connsiteY1" fmla="*/ 4817806 h 5270090"/>
              <a:gd name="connsiteX2" fmla="*/ 12260826 w 12260826"/>
              <a:gd name="connsiteY2" fmla="*/ 5270090 h 5270090"/>
              <a:gd name="connsiteX3" fmla="*/ 29497 w 12260826"/>
              <a:gd name="connsiteY3" fmla="*/ 5270090 h 5270090"/>
              <a:gd name="connsiteX4" fmla="*/ 0 w 12260826"/>
              <a:gd name="connsiteY4" fmla="*/ 0 h 5270090"/>
              <a:gd name="connsiteX0" fmla="*/ 7935 w 12231329"/>
              <a:gd name="connsiteY0" fmla="*/ 0 h 5254048"/>
              <a:gd name="connsiteX1" fmla="*/ 12231329 w 12231329"/>
              <a:gd name="connsiteY1" fmla="*/ 4801764 h 5254048"/>
              <a:gd name="connsiteX2" fmla="*/ 12231329 w 12231329"/>
              <a:gd name="connsiteY2" fmla="*/ 5254048 h 5254048"/>
              <a:gd name="connsiteX3" fmla="*/ 0 w 12231329"/>
              <a:gd name="connsiteY3" fmla="*/ 5254048 h 5254048"/>
              <a:gd name="connsiteX4" fmla="*/ 7935 w 12231329"/>
              <a:gd name="connsiteY4" fmla="*/ 0 h 5254048"/>
              <a:gd name="connsiteX0" fmla="*/ 0 w 12223394"/>
              <a:gd name="connsiteY0" fmla="*/ 0 h 5259395"/>
              <a:gd name="connsiteX1" fmla="*/ 12223394 w 12223394"/>
              <a:gd name="connsiteY1" fmla="*/ 4801764 h 5259395"/>
              <a:gd name="connsiteX2" fmla="*/ 12223394 w 12223394"/>
              <a:gd name="connsiteY2" fmla="*/ 5254048 h 5259395"/>
              <a:gd name="connsiteX3" fmla="*/ 72276 w 12223394"/>
              <a:gd name="connsiteY3" fmla="*/ 5259395 h 5259395"/>
              <a:gd name="connsiteX4" fmla="*/ 0 w 12223394"/>
              <a:gd name="connsiteY4" fmla="*/ 0 h 5259395"/>
              <a:gd name="connsiteX0" fmla="*/ 0 w 12223394"/>
              <a:gd name="connsiteY0" fmla="*/ 0 h 5264743"/>
              <a:gd name="connsiteX1" fmla="*/ 12223394 w 12223394"/>
              <a:gd name="connsiteY1" fmla="*/ 4801764 h 5264743"/>
              <a:gd name="connsiteX2" fmla="*/ 12223394 w 12223394"/>
              <a:gd name="connsiteY2" fmla="*/ 5254048 h 5264743"/>
              <a:gd name="connsiteX3" fmla="*/ 8107 w 12223394"/>
              <a:gd name="connsiteY3" fmla="*/ 5264743 h 5264743"/>
              <a:gd name="connsiteX4" fmla="*/ 0 w 12223394"/>
              <a:gd name="connsiteY4" fmla="*/ 0 h 5264743"/>
              <a:gd name="connsiteX0" fmla="*/ 0 w 12223394"/>
              <a:gd name="connsiteY0" fmla="*/ 0 h 5254048"/>
              <a:gd name="connsiteX1" fmla="*/ 12223394 w 12223394"/>
              <a:gd name="connsiteY1" fmla="*/ 4801764 h 5254048"/>
              <a:gd name="connsiteX2" fmla="*/ 12223394 w 12223394"/>
              <a:gd name="connsiteY2" fmla="*/ 5254048 h 5254048"/>
              <a:gd name="connsiteX3" fmla="*/ 8107 w 12223394"/>
              <a:gd name="connsiteY3" fmla="*/ 5238006 h 5254048"/>
              <a:gd name="connsiteX4" fmla="*/ 0 w 12223394"/>
              <a:gd name="connsiteY4" fmla="*/ 0 h 5254048"/>
              <a:gd name="connsiteX0" fmla="*/ 0 w 12223394"/>
              <a:gd name="connsiteY0" fmla="*/ 0 h 4841452"/>
              <a:gd name="connsiteX1" fmla="*/ 12223394 w 12223394"/>
              <a:gd name="connsiteY1" fmla="*/ 4389168 h 4841452"/>
              <a:gd name="connsiteX2" fmla="*/ 12223394 w 12223394"/>
              <a:gd name="connsiteY2" fmla="*/ 4841452 h 4841452"/>
              <a:gd name="connsiteX3" fmla="*/ 8107 w 12223394"/>
              <a:gd name="connsiteY3" fmla="*/ 4825410 h 4841452"/>
              <a:gd name="connsiteX4" fmla="*/ 0 w 12223394"/>
              <a:gd name="connsiteY4" fmla="*/ 0 h 4841452"/>
              <a:gd name="connsiteX0" fmla="*/ 3585 w 12215828"/>
              <a:gd name="connsiteY0" fmla="*/ 0 h 4629579"/>
              <a:gd name="connsiteX1" fmla="*/ 12215828 w 12215828"/>
              <a:gd name="connsiteY1" fmla="*/ 4177295 h 4629579"/>
              <a:gd name="connsiteX2" fmla="*/ 12215828 w 12215828"/>
              <a:gd name="connsiteY2" fmla="*/ 4629579 h 4629579"/>
              <a:gd name="connsiteX3" fmla="*/ 541 w 12215828"/>
              <a:gd name="connsiteY3" fmla="*/ 4613537 h 4629579"/>
              <a:gd name="connsiteX4" fmla="*/ 3585 w 12215828"/>
              <a:gd name="connsiteY4" fmla="*/ 0 h 4629579"/>
              <a:gd name="connsiteX0" fmla="*/ 3585 w 12215828"/>
              <a:gd name="connsiteY0" fmla="*/ 0 h 4685336"/>
              <a:gd name="connsiteX1" fmla="*/ 12215828 w 12215828"/>
              <a:gd name="connsiteY1" fmla="*/ 4233052 h 4685336"/>
              <a:gd name="connsiteX2" fmla="*/ 12215828 w 12215828"/>
              <a:gd name="connsiteY2" fmla="*/ 4685336 h 4685336"/>
              <a:gd name="connsiteX3" fmla="*/ 541 w 12215828"/>
              <a:gd name="connsiteY3" fmla="*/ 4669294 h 4685336"/>
              <a:gd name="connsiteX4" fmla="*/ 3585 w 12215828"/>
              <a:gd name="connsiteY4" fmla="*/ 0 h 4685336"/>
              <a:gd name="connsiteX0" fmla="*/ 3585 w 12249282"/>
              <a:gd name="connsiteY0" fmla="*/ 0 h 4685336"/>
              <a:gd name="connsiteX1" fmla="*/ 12249282 w 12249282"/>
              <a:gd name="connsiteY1" fmla="*/ 3842759 h 4685336"/>
              <a:gd name="connsiteX2" fmla="*/ 12215828 w 12249282"/>
              <a:gd name="connsiteY2" fmla="*/ 4685336 h 4685336"/>
              <a:gd name="connsiteX3" fmla="*/ 541 w 12249282"/>
              <a:gd name="connsiteY3" fmla="*/ 4669294 h 4685336"/>
              <a:gd name="connsiteX4" fmla="*/ 3585 w 12249282"/>
              <a:gd name="connsiteY4" fmla="*/ 0 h 4685336"/>
              <a:gd name="connsiteX0" fmla="*/ 0 w 12279151"/>
              <a:gd name="connsiteY0" fmla="*/ 0 h 4573823"/>
              <a:gd name="connsiteX1" fmla="*/ 12279151 w 12279151"/>
              <a:gd name="connsiteY1" fmla="*/ 3731246 h 4573823"/>
              <a:gd name="connsiteX2" fmla="*/ 12245697 w 12279151"/>
              <a:gd name="connsiteY2" fmla="*/ 4573823 h 4573823"/>
              <a:gd name="connsiteX3" fmla="*/ 30410 w 12279151"/>
              <a:gd name="connsiteY3" fmla="*/ 4557781 h 4573823"/>
              <a:gd name="connsiteX4" fmla="*/ 0 w 12279151"/>
              <a:gd name="connsiteY4" fmla="*/ 0 h 4573823"/>
              <a:gd name="connsiteX0" fmla="*/ 0 w 12346058"/>
              <a:gd name="connsiteY0" fmla="*/ 0 h 4573823"/>
              <a:gd name="connsiteX1" fmla="*/ 12346058 w 12346058"/>
              <a:gd name="connsiteY1" fmla="*/ 3541675 h 4573823"/>
              <a:gd name="connsiteX2" fmla="*/ 12245697 w 12346058"/>
              <a:gd name="connsiteY2" fmla="*/ 4573823 h 4573823"/>
              <a:gd name="connsiteX3" fmla="*/ 30410 w 12346058"/>
              <a:gd name="connsiteY3" fmla="*/ 4557781 h 4573823"/>
              <a:gd name="connsiteX4" fmla="*/ 0 w 12346058"/>
              <a:gd name="connsiteY4" fmla="*/ 0 h 4573823"/>
              <a:gd name="connsiteX0" fmla="*/ 0 w 12245697"/>
              <a:gd name="connsiteY0" fmla="*/ 0 h 4573823"/>
              <a:gd name="connsiteX1" fmla="*/ 12211379 w 12245697"/>
              <a:gd name="connsiteY1" fmla="*/ 3492056 h 4573823"/>
              <a:gd name="connsiteX2" fmla="*/ 12245697 w 12245697"/>
              <a:gd name="connsiteY2" fmla="*/ 4573823 h 4573823"/>
              <a:gd name="connsiteX3" fmla="*/ 30410 w 12245697"/>
              <a:gd name="connsiteY3" fmla="*/ 4557781 h 4573823"/>
              <a:gd name="connsiteX4" fmla="*/ 0 w 12245697"/>
              <a:gd name="connsiteY4" fmla="*/ 0 h 4573823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756600 w 12211379"/>
              <a:gd name="connsiteY2" fmla="*/ 4020930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827484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41341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0257 w 12221427"/>
              <a:gd name="connsiteY2" fmla="*/ 4541341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25696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16269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9684 w 12221427"/>
              <a:gd name="connsiteY2" fmla="*/ 4546055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1599482 w 12221427"/>
              <a:gd name="connsiteY2" fmla="*/ 4021269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1733 w 12221427"/>
              <a:gd name="connsiteY2" fmla="*/ 4530152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33052 w 12214722"/>
              <a:gd name="connsiteY0" fmla="*/ 0 h 4546593"/>
              <a:gd name="connsiteX1" fmla="*/ 12214722 w 12214722"/>
              <a:gd name="connsiteY1" fmla="*/ 3486202 h 4546593"/>
              <a:gd name="connsiteX2" fmla="*/ 12205028 w 12214722"/>
              <a:gd name="connsiteY2" fmla="*/ 4514250 h 4546593"/>
              <a:gd name="connsiteX3" fmla="*/ 137 w 12214722"/>
              <a:gd name="connsiteY3" fmla="*/ 4546593 h 4546593"/>
              <a:gd name="connsiteX4" fmla="*/ 33052 w 12214722"/>
              <a:gd name="connsiteY4" fmla="*/ 0 h 4546593"/>
              <a:gd name="connsiteX0" fmla="*/ 25134 w 12214755"/>
              <a:gd name="connsiteY0" fmla="*/ 0 h 4538641"/>
              <a:gd name="connsiteX1" fmla="*/ 12214755 w 12214755"/>
              <a:gd name="connsiteY1" fmla="*/ 3478250 h 4538641"/>
              <a:gd name="connsiteX2" fmla="*/ 12205061 w 12214755"/>
              <a:gd name="connsiteY2" fmla="*/ 4506298 h 4538641"/>
              <a:gd name="connsiteX3" fmla="*/ 170 w 12214755"/>
              <a:gd name="connsiteY3" fmla="*/ 4538641 h 4538641"/>
              <a:gd name="connsiteX4" fmla="*/ 25134 w 12214755"/>
              <a:gd name="connsiteY4" fmla="*/ 0 h 4538641"/>
              <a:gd name="connsiteX0" fmla="*/ 9400 w 12214923"/>
              <a:gd name="connsiteY0" fmla="*/ 0 h 4530690"/>
              <a:gd name="connsiteX1" fmla="*/ 12214923 w 12214923"/>
              <a:gd name="connsiteY1" fmla="*/ 3470299 h 4530690"/>
              <a:gd name="connsiteX2" fmla="*/ 12205229 w 12214923"/>
              <a:gd name="connsiteY2" fmla="*/ 4498347 h 4530690"/>
              <a:gd name="connsiteX3" fmla="*/ 338 w 12214923"/>
              <a:gd name="connsiteY3" fmla="*/ 4530690 h 4530690"/>
              <a:gd name="connsiteX4" fmla="*/ 9400 w 12214923"/>
              <a:gd name="connsiteY4" fmla="*/ 0 h 4530690"/>
              <a:gd name="connsiteX0" fmla="*/ 0 w 12205523"/>
              <a:gd name="connsiteY0" fmla="*/ 0 h 4498347"/>
              <a:gd name="connsiteX1" fmla="*/ 12205523 w 12205523"/>
              <a:gd name="connsiteY1" fmla="*/ 3470299 h 4498347"/>
              <a:gd name="connsiteX2" fmla="*/ 12195829 w 12205523"/>
              <a:gd name="connsiteY2" fmla="*/ 4498347 h 4498347"/>
              <a:gd name="connsiteX3" fmla="*/ 285136 w 12205523"/>
              <a:gd name="connsiteY3" fmla="*/ 4268297 h 4498347"/>
              <a:gd name="connsiteX4" fmla="*/ 0 w 12205523"/>
              <a:gd name="connsiteY4" fmla="*/ 0 h 4498347"/>
              <a:gd name="connsiteX0" fmla="*/ 0 w 12205523"/>
              <a:gd name="connsiteY0" fmla="*/ 0 h 4506836"/>
              <a:gd name="connsiteX1" fmla="*/ 12205523 w 12205523"/>
              <a:gd name="connsiteY1" fmla="*/ 3470299 h 4506836"/>
              <a:gd name="connsiteX2" fmla="*/ 12195829 w 12205523"/>
              <a:gd name="connsiteY2" fmla="*/ 4498347 h 4506836"/>
              <a:gd name="connsiteX3" fmla="*/ 6841 w 12205523"/>
              <a:gd name="connsiteY3" fmla="*/ 4506836 h 4506836"/>
              <a:gd name="connsiteX4" fmla="*/ 0 w 12205523"/>
              <a:gd name="connsiteY4" fmla="*/ 0 h 4506836"/>
              <a:gd name="connsiteX0" fmla="*/ 0 w 12205523"/>
              <a:gd name="connsiteY0" fmla="*/ 0 h 4511047"/>
              <a:gd name="connsiteX1" fmla="*/ 12205523 w 12205523"/>
              <a:gd name="connsiteY1" fmla="*/ 3470299 h 4511047"/>
              <a:gd name="connsiteX2" fmla="*/ 12202179 w 12205523"/>
              <a:gd name="connsiteY2" fmla="*/ 4511047 h 4511047"/>
              <a:gd name="connsiteX3" fmla="*/ 6841 w 12205523"/>
              <a:gd name="connsiteY3" fmla="*/ 4506836 h 4511047"/>
              <a:gd name="connsiteX4" fmla="*/ 0 w 12205523"/>
              <a:gd name="connsiteY4" fmla="*/ 0 h 4511047"/>
              <a:gd name="connsiteX0" fmla="*/ 0 w 12216156"/>
              <a:gd name="connsiteY0" fmla="*/ 0 h 3958154"/>
              <a:gd name="connsiteX1" fmla="*/ 12216156 w 12216156"/>
              <a:gd name="connsiteY1" fmla="*/ 2917406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332614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56" h="3979419">
                <a:moveTo>
                  <a:pt x="0" y="0"/>
                </a:moveTo>
                <a:lnTo>
                  <a:pt x="12216156" y="2332614"/>
                </a:lnTo>
                <a:cubicBezTo>
                  <a:pt x="12212925" y="2675297"/>
                  <a:pt x="12216043" y="3636736"/>
                  <a:pt x="12212812" y="3979419"/>
                </a:cubicBezTo>
                <a:lnTo>
                  <a:pt x="17474" y="3975208"/>
                </a:lnTo>
                <a:cubicBezTo>
                  <a:pt x="14772" y="2220294"/>
                  <a:pt x="2702" y="1754914"/>
                  <a:pt x="0" y="0"/>
                </a:cubicBezTo>
                <a:close/>
              </a:path>
            </a:pathLst>
          </a:custGeom>
          <a:solidFill>
            <a:srgbClr val="F89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4" name="Triangle 6"/>
          <p:cNvSpPr/>
          <p:nvPr userDrawn="1"/>
        </p:nvSpPr>
        <p:spPr>
          <a:xfrm rot="10800000">
            <a:off x="7654344" y="-12651"/>
            <a:ext cx="1493837" cy="1991922"/>
          </a:xfrm>
          <a:custGeom>
            <a:avLst/>
            <a:gdLst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91922 h 1991922"/>
              <a:gd name="connsiteX3" fmla="*/ 0 w 1991783"/>
              <a:gd name="connsiteY3" fmla="*/ 1991922 h 1991922"/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79222 h 1991922"/>
              <a:gd name="connsiteX3" fmla="*/ 0 w 1991783"/>
              <a:gd name="connsiteY3" fmla="*/ 1991922 h 199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1783" h="1991922">
                <a:moveTo>
                  <a:pt x="0" y="1991922"/>
                </a:moveTo>
                <a:lnTo>
                  <a:pt x="0" y="0"/>
                </a:lnTo>
                <a:lnTo>
                  <a:pt x="1991783" y="1979222"/>
                </a:lnTo>
                <a:lnTo>
                  <a:pt x="0" y="1991922"/>
                </a:lnTo>
                <a:close/>
              </a:path>
            </a:pathLst>
          </a:custGeom>
          <a:solidFill>
            <a:srgbClr val="13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908" y="190096"/>
            <a:ext cx="518883" cy="69050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36290D3-3F73-414B-813C-5AE8DF569C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747" y="3785082"/>
            <a:ext cx="3395490" cy="738664"/>
          </a:xfrm>
          <a:prstGeom prst="rect">
            <a:avLst/>
          </a:prstGeom>
        </p:spPr>
        <p:txBody>
          <a:bodyPr vert="horz" lIns="0" tIns="0" rIns="0" bIns="0" anchor="ctr" anchorCtr="0">
            <a:noAutofit/>
          </a:bodyPr>
          <a:lstStyle>
            <a:lvl1pPr algn="l">
              <a:lnSpc>
                <a:spcPct val="100000"/>
              </a:lnSpc>
              <a:defRPr sz="3000" b="1" i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Fusion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2734B04-2495-034B-BBF5-CD5BC95FD8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746" y="4594103"/>
            <a:ext cx="6551054" cy="1287122"/>
          </a:xfr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CDEDA6D6-6318-9C43-825E-D040F2EB4E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747" y="5949819"/>
            <a:ext cx="4414507" cy="635279"/>
          </a:xfrm>
        </p:spPr>
        <p:txBody>
          <a:bodyPr lIns="0" tIns="0" rIns="0" bIns="0">
            <a:normAutofit/>
          </a:bodyPr>
          <a:lstStyle>
            <a:lvl1pPr>
              <a:defRPr sz="1500" b="1" i="0" baseline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134D4C1-DA62-1446-9FB9-192482C490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549" y="6121696"/>
            <a:ext cx="1152240" cy="6416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EC88E45-03B1-D549-8FD1-02E013183CDA}"/>
              </a:ext>
            </a:extLst>
          </p:cNvPr>
          <p:cNvSpPr txBox="1"/>
          <p:nvPr userDrawn="1"/>
        </p:nvSpPr>
        <p:spPr>
          <a:xfrm>
            <a:off x="4720855" y="6474493"/>
            <a:ext cx="2882543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3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work was part funded by the RCUK Energy Programme [grant number EP/P012450/1]. This work has been carried out within the framework of the EUROfusion Consortium and has received funding from the Euratom research and training programme 2014-2018 under grant agreement No 633053. The views and opinions expressed herein do not necessarily reflect those of the European Commission. 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A474AFFF-4D0E-4043-B085-FC760C8E75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379" y="6121696"/>
            <a:ext cx="470094" cy="3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04EB709-9DDD-BA45-8DEF-E1BD7A6AABC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14" y="6153935"/>
            <a:ext cx="826992" cy="2618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0A6E639-EC73-F84A-80B9-9AFD50A4559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483" y="6163830"/>
            <a:ext cx="267359" cy="2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81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custom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-14197" y="2886833"/>
            <a:ext cx="9162118" cy="3979419"/>
          </a:xfrm>
          <a:custGeom>
            <a:avLst/>
            <a:gdLst>
              <a:gd name="connsiteX0" fmla="*/ 0 w 12260826"/>
              <a:gd name="connsiteY0" fmla="*/ 0 h 5270090"/>
              <a:gd name="connsiteX1" fmla="*/ 12260826 w 12260826"/>
              <a:gd name="connsiteY1" fmla="*/ 4817806 h 5270090"/>
              <a:gd name="connsiteX2" fmla="*/ 12260826 w 12260826"/>
              <a:gd name="connsiteY2" fmla="*/ 5270090 h 5270090"/>
              <a:gd name="connsiteX3" fmla="*/ 29497 w 12260826"/>
              <a:gd name="connsiteY3" fmla="*/ 5270090 h 5270090"/>
              <a:gd name="connsiteX4" fmla="*/ 0 w 12260826"/>
              <a:gd name="connsiteY4" fmla="*/ 0 h 5270090"/>
              <a:gd name="connsiteX0" fmla="*/ 7935 w 12231329"/>
              <a:gd name="connsiteY0" fmla="*/ 0 h 5254048"/>
              <a:gd name="connsiteX1" fmla="*/ 12231329 w 12231329"/>
              <a:gd name="connsiteY1" fmla="*/ 4801764 h 5254048"/>
              <a:gd name="connsiteX2" fmla="*/ 12231329 w 12231329"/>
              <a:gd name="connsiteY2" fmla="*/ 5254048 h 5254048"/>
              <a:gd name="connsiteX3" fmla="*/ 0 w 12231329"/>
              <a:gd name="connsiteY3" fmla="*/ 5254048 h 5254048"/>
              <a:gd name="connsiteX4" fmla="*/ 7935 w 12231329"/>
              <a:gd name="connsiteY4" fmla="*/ 0 h 5254048"/>
              <a:gd name="connsiteX0" fmla="*/ 0 w 12223394"/>
              <a:gd name="connsiteY0" fmla="*/ 0 h 5259395"/>
              <a:gd name="connsiteX1" fmla="*/ 12223394 w 12223394"/>
              <a:gd name="connsiteY1" fmla="*/ 4801764 h 5259395"/>
              <a:gd name="connsiteX2" fmla="*/ 12223394 w 12223394"/>
              <a:gd name="connsiteY2" fmla="*/ 5254048 h 5259395"/>
              <a:gd name="connsiteX3" fmla="*/ 72276 w 12223394"/>
              <a:gd name="connsiteY3" fmla="*/ 5259395 h 5259395"/>
              <a:gd name="connsiteX4" fmla="*/ 0 w 12223394"/>
              <a:gd name="connsiteY4" fmla="*/ 0 h 5259395"/>
              <a:gd name="connsiteX0" fmla="*/ 0 w 12223394"/>
              <a:gd name="connsiteY0" fmla="*/ 0 h 5264743"/>
              <a:gd name="connsiteX1" fmla="*/ 12223394 w 12223394"/>
              <a:gd name="connsiteY1" fmla="*/ 4801764 h 5264743"/>
              <a:gd name="connsiteX2" fmla="*/ 12223394 w 12223394"/>
              <a:gd name="connsiteY2" fmla="*/ 5254048 h 5264743"/>
              <a:gd name="connsiteX3" fmla="*/ 8107 w 12223394"/>
              <a:gd name="connsiteY3" fmla="*/ 5264743 h 5264743"/>
              <a:gd name="connsiteX4" fmla="*/ 0 w 12223394"/>
              <a:gd name="connsiteY4" fmla="*/ 0 h 5264743"/>
              <a:gd name="connsiteX0" fmla="*/ 0 w 12223394"/>
              <a:gd name="connsiteY0" fmla="*/ 0 h 5254048"/>
              <a:gd name="connsiteX1" fmla="*/ 12223394 w 12223394"/>
              <a:gd name="connsiteY1" fmla="*/ 4801764 h 5254048"/>
              <a:gd name="connsiteX2" fmla="*/ 12223394 w 12223394"/>
              <a:gd name="connsiteY2" fmla="*/ 5254048 h 5254048"/>
              <a:gd name="connsiteX3" fmla="*/ 8107 w 12223394"/>
              <a:gd name="connsiteY3" fmla="*/ 5238006 h 5254048"/>
              <a:gd name="connsiteX4" fmla="*/ 0 w 12223394"/>
              <a:gd name="connsiteY4" fmla="*/ 0 h 5254048"/>
              <a:gd name="connsiteX0" fmla="*/ 0 w 12223394"/>
              <a:gd name="connsiteY0" fmla="*/ 0 h 4841452"/>
              <a:gd name="connsiteX1" fmla="*/ 12223394 w 12223394"/>
              <a:gd name="connsiteY1" fmla="*/ 4389168 h 4841452"/>
              <a:gd name="connsiteX2" fmla="*/ 12223394 w 12223394"/>
              <a:gd name="connsiteY2" fmla="*/ 4841452 h 4841452"/>
              <a:gd name="connsiteX3" fmla="*/ 8107 w 12223394"/>
              <a:gd name="connsiteY3" fmla="*/ 4825410 h 4841452"/>
              <a:gd name="connsiteX4" fmla="*/ 0 w 12223394"/>
              <a:gd name="connsiteY4" fmla="*/ 0 h 4841452"/>
              <a:gd name="connsiteX0" fmla="*/ 3585 w 12215828"/>
              <a:gd name="connsiteY0" fmla="*/ 0 h 4629579"/>
              <a:gd name="connsiteX1" fmla="*/ 12215828 w 12215828"/>
              <a:gd name="connsiteY1" fmla="*/ 4177295 h 4629579"/>
              <a:gd name="connsiteX2" fmla="*/ 12215828 w 12215828"/>
              <a:gd name="connsiteY2" fmla="*/ 4629579 h 4629579"/>
              <a:gd name="connsiteX3" fmla="*/ 541 w 12215828"/>
              <a:gd name="connsiteY3" fmla="*/ 4613537 h 4629579"/>
              <a:gd name="connsiteX4" fmla="*/ 3585 w 12215828"/>
              <a:gd name="connsiteY4" fmla="*/ 0 h 4629579"/>
              <a:gd name="connsiteX0" fmla="*/ 3585 w 12215828"/>
              <a:gd name="connsiteY0" fmla="*/ 0 h 4685336"/>
              <a:gd name="connsiteX1" fmla="*/ 12215828 w 12215828"/>
              <a:gd name="connsiteY1" fmla="*/ 4233052 h 4685336"/>
              <a:gd name="connsiteX2" fmla="*/ 12215828 w 12215828"/>
              <a:gd name="connsiteY2" fmla="*/ 4685336 h 4685336"/>
              <a:gd name="connsiteX3" fmla="*/ 541 w 12215828"/>
              <a:gd name="connsiteY3" fmla="*/ 4669294 h 4685336"/>
              <a:gd name="connsiteX4" fmla="*/ 3585 w 12215828"/>
              <a:gd name="connsiteY4" fmla="*/ 0 h 4685336"/>
              <a:gd name="connsiteX0" fmla="*/ 3585 w 12249282"/>
              <a:gd name="connsiteY0" fmla="*/ 0 h 4685336"/>
              <a:gd name="connsiteX1" fmla="*/ 12249282 w 12249282"/>
              <a:gd name="connsiteY1" fmla="*/ 3842759 h 4685336"/>
              <a:gd name="connsiteX2" fmla="*/ 12215828 w 12249282"/>
              <a:gd name="connsiteY2" fmla="*/ 4685336 h 4685336"/>
              <a:gd name="connsiteX3" fmla="*/ 541 w 12249282"/>
              <a:gd name="connsiteY3" fmla="*/ 4669294 h 4685336"/>
              <a:gd name="connsiteX4" fmla="*/ 3585 w 12249282"/>
              <a:gd name="connsiteY4" fmla="*/ 0 h 4685336"/>
              <a:gd name="connsiteX0" fmla="*/ 0 w 12279151"/>
              <a:gd name="connsiteY0" fmla="*/ 0 h 4573823"/>
              <a:gd name="connsiteX1" fmla="*/ 12279151 w 12279151"/>
              <a:gd name="connsiteY1" fmla="*/ 3731246 h 4573823"/>
              <a:gd name="connsiteX2" fmla="*/ 12245697 w 12279151"/>
              <a:gd name="connsiteY2" fmla="*/ 4573823 h 4573823"/>
              <a:gd name="connsiteX3" fmla="*/ 30410 w 12279151"/>
              <a:gd name="connsiteY3" fmla="*/ 4557781 h 4573823"/>
              <a:gd name="connsiteX4" fmla="*/ 0 w 12279151"/>
              <a:gd name="connsiteY4" fmla="*/ 0 h 4573823"/>
              <a:gd name="connsiteX0" fmla="*/ 0 w 12346058"/>
              <a:gd name="connsiteY0" fmla="*/ 0 h 4573823"/>
              <a:gd name="connsiteX1" fmla="*/ 12346058 w 12346058"/>
              <a:gd name="connsiteY1" fmla="*/ 3541675 h 4573823"/>
              <a:gd name="connsiteX2" fmla="*/ 12245697 w 12346058"/>
              <a:gd name="connsiteY2" fmla="*/ 4573823 h 4573823"/>
              <a:gd name="connsiteX3" fmla="*/ 30410 w 12346058"/>
              <a:gd name="connsiteY3" fmla="*/ 4557781 h 4573823"/>
              <a:gd name="connsiteX4" fmla="*/ 0 w 12346058"/>
              <a:gd name="connsiteY4" fmla="*/ 0 h 4573823"/>
              <a:gd name="connsiteX0" fmla="*/ 0 w 12245697"/>
              <a:gd name="connsiteY0" fmla="*/ 0 h 4573823"/>
              <a:gd name="connsiteX1" fmla="*/ 12211379 w 12245697"/>
              <a:gd name="connsiteY1" fmla="*/ 3492056 h 4573823"/>
              <a:gd name="connsiteX2" fmla="*/ 12245697 w 12245697"/>
              <a:gd name="connsiteY2" fmla="*/ 4573823 h 4573823"/>
              <a:gd name="connsiteX3" fmla="*/ 30410 w 12245697"/>
              <a:gd name="connsiteY3" fmla="*/ 4557781 h 4573823"/>
              <a:gd name="connsiteX4" fmla="*/ 0 w 12245697"/>
              <a:gd name="connsiteY4" fmla="*/ 0 h 4573823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756600 w 12211379"/>
              <a:gd name="connsiteY2" fmla="*/ 4020930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827484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41341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0257 w 12221427"/>
              <a:gd name="connsiteY2" fmla="*/ 4541341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25696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16269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9684 w 12221427"/>
              <a:gd name="connsiteY2" fmla="*/ 4546055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1599482 w 12221427"/>
              <a:gd name="connsiteY2" fmla="*/ 4021269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1733 w 12221427"/>
              <a:gd name="connsiteY2" fmla="*/ 4530152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33052 w 12214722"/>
              <a:gd name="connsiteY0" fmla="*/ 0 h 4546593"/>
              <a:gd name="connsiteX1" fmla="*/ 12214722 w 12214722"/>
              <a:gd name="connsiteY1" fmla="*/ 3486202 h 4546593"/>
              <a:gd name="connsiteX2" fmla="*/ 12205028 w 12214722"/>
              <a:gd name="connsiteY2" fmla="*/ 4514250 h 4546593"/>
              <a:gd name="connsiteX3" fmla="*/ 137 w 12214722"/>
              <a:gd name="connsiteY3" fmla="*/ 4546593 h 4546593"/>
              <a:gd name="connsiteX4" fmla="*/ 33052 w 12214722"/>
              <a:gd name="connsiteY4" fmla="*/ 0 h 4546593"/>
              <a:gd name="connsiteX0" fmla="*/ 25134 w 12214755"/>
              <a:gd name="connsiteY0" fmla="*/ 0 h 4538641"/>
              <a:gd name="connsiteX1" fmla="*/ 12214755 w 12214755"/>
              <a:gd name="connsiteY1" fmla="*/ 3478250 h 4538641"/>
              <a:gd name="connsiteX2" fmla="*/ 12205061 w 12214755"/>
              <a:gd name="connsiteY2" fmla="*/ 4506298 h 4538641"/>
              <a:gd name="connsiteX3" fmla="*/ 170 w 12214755"/>
              <a:gd name="connsiteY3" fmla="*/ 4538641 h 4538641"/>
              <a:gd name="connsiteX4" fmla="*/ 25134 w 12214755"/>
              <a:gd name="connsiteY4" fmla="*/ 0 h 4538641"/>
              <a:gd name="connsiteX0" fmla="*/ 9400 w 12214923"/>
              <a:gd name="connsiteY0" fmla="*/ 0 h 4530690"/>
              <a:gd name="connsiteX1" fmla="*/ 12214923 w 12214923"/>
              <a:gd name="connsiteY1" fmla="*/ 3470299 h 4530690"/>
              <a:gd name="connsiteX2" fmla="*/ 12205229 w 12214923"/>
              <a:gd name="connsiteY2" fmla="*/ 4498347 h 4530690"/>
              <a:gd name="connsiteX3" fmla="*/ 338 w 12214923"/>
              <a:gd name="connsiteY3" fmla="*/ 4530690 h 4530690"/>
              <a:gd name="connsiteX4" fmla="*/ 9400 w 12214923"/>
              <a:gd name="connsiteY4" fmla="*/ 0 h 4530690"/>
              <a:gd name="connsiteX0" fmla="*/ 0 w 12205523"/>
              <a:gd name="connsiteY0" fmla="*/ 0 h 4498347"/>
              <a:gd name="connsiteX1" fmla="*/ 12205523 w 12205523"/>
              <a:gd name="connsiteY1" fmla="*/ 3470299 h 4498347"/>
              <a:gd name="connsiteX2" fmla="*/ 12195829 w 12205523"/>
              <a:gd name="connsiteY2" fmla="*/ 4498347 h 4498347"/>
              <a:gd name="connsiteX3" fmla="*/ 285136 w 12205523"/>
              <a:gd name="connsiteY3" fmla="*/ 4268297 h 4498347"/>
              <a:gd name="connsiteX4" fmla="*/ 0 w 12205523"/>
              <a:gd name="connsiteY4" fmla="*/ 0 h 4498347"/>
              <a:gd name="connsiteX0" fmla="*/ 0 w 12205523"/>
              <a:gd name="connsiteY0" fmla="*/ 0 h 4506836"/>
              <a:gd name="connsiteX1" fmla="*/ 12205523 w 12205523"/>
              <a:gd name="connsiteY1" fmla="*/ 3470299 h 4506836"/>
              <a:gd name="connsiteX2" fmla="*/ 12195829 w 12205523"/>
              <a:gd name="connsiteY2" fmla="*/ 4498347 h 4506836"/>
              <a:gd name="connsiteX3" fmla="*/ 6841 w 12205523"/>
              <a:gd name="connsiteY3" fmla="*/ 4506836 h 4506836"/>
              <a:gd name="connsiteX4" fmla="*/ 0 w 12205523"/>
              <a:gd name="connsiteY4" fmla="*/ 0 h 4506836"/>
              <a:gd name="connsiteX0" fmla="*/ 0 w 12205523"/>
              <a:gd name="connsiteY0" fmla="*/ 0 h 4511047"/>
              <a:gd name="connsiteX1" fmla="*/ 12205523 w 12205523"/>
              <a:gd name="connsiteY1" fmla="*/ 3470299 h 4511047"/>
              <a:gd name="connsiteX2" fmla="*/ 12202179 w 12205523"/>
              <a:gd name="connsiteY2" fmla="*/ 4511047 h 4511047"/>
              <a:gd name="connsiteX3" fmla="*/ 6841 w 12205523"/>
              <a:gd name="connsiteY3" fmla="*/ 4506836 h 4511047"/>
              <a:gd name="connsiteX4" fmla="*/ 0 w 12205523"/>
              <a:gd name="connsiteY4" fmla="*/ 0 h 4511047"/>
              <a:gd name="connsiteX0" fmla="*/ 0 w 12216156"/>
              <a:gd name="connsiteY0" fmla="*/ 0 h 3958154"/>
              <a:gd name="connsiteX1" fmla="*/ 12216156 w 12216156"/>
              <a:gd name="connsiteY1" fmla="*/ 2917406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332614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56" h="3979419">
                <a:moveTo>
                  <a:pt x="0" y="0"/>
                </a:moveTo>
                <a:lnTo>
                  <a:pt x="12216156" y="2332614"/>
                </a:lnTo>
                <a:cubicBezTo>
                  <a:pt x="12212925" y="2675297"/>
                  <a:pt x="12216043" y="3636736"/>
                  <a:pt x="12212812" y="3979419"/>
                </a:cubicBezTo>
                <a:lnTo>
                  <a:pt x="17474" y="3975208"/>
                </a:lnTo>
                <a:cubicBezTo>
                  <a:pt x="14772" y="2220294"/>
                  <a:pt x="2702" y="1754914"/>
                  <a:pt x="0" y="0"/>
                </a:cubicBezTo>
                <a:close/>
              </a:path>
            </a:pathLst>
          </a:custGeom>
          <a:solidFill>
            <a:srgbClr val="F89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4" name="Triangle 6"/>
          <p:cNvSpPr/>
          <p:nvPr userDrawn="1"/>
        </p:nvSpPr>
        <p:spPr>
          <a:xfrm rot="10800000">
            <a:off x="7654344" y="-12651"/>
            <a:ext cx="1493837" cy="1991922"/>
          </a:xfrm>
          <a:custGeom>
            <a:avLst/>
            <a:gdLst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91922 h 1991922"/>
              <a:gd name="connsiteX3" fmla="*/ 0 w 1991783"/>
              <a:gd name="connsiteY3" fmla="*/ 1991922 h 1991922"/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79222 h 1991922"/>
              <a:gd name="connsiteX3" fmla="*/ 0 w 1991783"/>
              <a:gd name="connsiteY3" fmla="*/ 1991922 h 199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1783" h="1991922">
                <a:moveTo>
                  <a:pt x="0" y="1991922"/>
                </a:moveTo>
                <a:lnTo>
                  <a:pt x="0" y="0"/>
                </a:lnTo>
                <a:lnTo>
                  <a:pt x="1991783" y="1979222"/>
                </a:lnTo>
                <a:lnTo>
                  <a:pt x="0" y="1991922"/>
                </a:lnTo>
                <a:close/>
              </a:path>
            </a:pathLst>
          </a:custGeom>
          <a:solidFill>
            <a:srgbClr val="13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908" y="190096"/>
            <a:ext cx="518883" cy="690506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" y="-12699"/>
            <a:ext cx="9151559" cy="5246988"/>
          </a:xfrm>
          <a:custGeom>
            <a:avLst/>
            <a:gdLst>
              <a:gd name="connsiteX0" fmla="*/ 0 w 12196763"/>
              <a:gd name="connsiteY0" fmla="*/ 0 h 5225723"/>
              <a:gd name="connsiteX1" fmla="*/ 10202575 w 12196763"/>
              <a:gd name="connsiteY1" fmla="*/ 0 h 5225723"/>
              <a:gd name="connsiteX2" fmla="*/ 12196763 w 12196763"/>
              <a:gd name="connsiteY2" fmla="*/ 1994188 h 5225723"/>
              <a:gd name="connsiteX3" fmla="*/ 12196763 w 12196763"/>
              <a:gd name="connsiteY3" fmla="*/ 5225723 h 5225723"/>
              <a:gd name="connsiteX4" fmla="*/ 0 w 12196763"/>
              <a:gd name="connsiteY4" fmla="*/ 5225723 h 5225723"/>
              <a:gd name="connsiteX5" fmla="*/ 0 w 12196763"/>
              <a:gd name="connsiteY5" fmla="*/ 0 h 5225723"/>
              <a:gd name="connsiteX6" fmla="*/ 0 w 12196763"/>
              <a:gd name="connsiteY6" fmla="*/ 0 h 5225723"/>
              <a:gd name="connsiteX0" fmla="*/ 0 w 12196763"/>
              <a:gd name="connsiteY0" fmla="*/ 0 h 5225723"/>
              <a:gd name="connsiteX1" fmla="*/ 10202575 w 12196763"/>
              <a:gd name="connsiteY1" fmla="*/ 0 h 5225723"/>
              <a:gd name="connsiteX2" fmla="*/ 12196763 w 12196763"/>
              <a:gd name="connsiteY2" fmla="*/ 1994188 h 5225723"/>
              <a:gd name="connsiteX3" fmla="*/ 12196763 w 12196763"/>
              <a:gd name="connsiteY3" fmla="*/ 5225723 h 5225723"/>
              <a:gd name="connsiteX4" fmla="*/ 0 w 12196763"/>
              <a:gd name="connsiteY4" fmla="*/ 2916156 h 5225723"/>
              <a:gd name="connsiteX5" fmla="*/ 0 w 12196763"/>
              <a:gd name="connsiteY5" fmla="*/ 0 h 5225723"/>
              <a:gd name="connsiteX6" fmla="*/ 0 w 12196763"/>
              <a:gd name="connsiteY6" fmla="*/ 0 h 5225723"/>
              <a:gd name="connsiteX0" fmla="*/ 0 w 12202079"/>
              <a:gd name="connsiteY0" fmla="*/ 0 h 5246988"/>
              <a:gd name="connsiteX1" fmla="*/ 10202575 w 12202079"/>
              <a:gd name="connsiteY1" fmla="*/ 0 h 5246988"/>
              <a:gd name="connsiteX2" fmla="*/ 12196763 w 12202079"/>
              <a:gd name="connsiteY2" fmla="*/ 1994188 h 5246988"/>
              <a:gd name="connsiteX3" fmla="*/ 12202079 w 12202079"/>
              <a:gd name="connsiteY3" fmla="*/ 5246988 h 5246988"/>
              <a:gd name="connsiteX4" fmla="*/ 0 w 12202079"/>
              <a:gd name="connsiteY4" fmla="*/ 2916156 h 5246988"/>
              <a:gd name="connsiteX5" fmla="*/ 0 w 12202079"/>
              <a:gd name="connsiteY5" fmla="*/ 0 h 5246988"/>
              <a:gd name="connsiteX6" fmla="*/ 0 w 12202079"/>
              <a:gd name="connsiteY6" fmla="*/ 0 h 524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2079" h="5246988">
                <a:moveTo>
                  <a:pt x="0" y="0"/>
                </a:moveTo>
                <a:lnTo>
                  <a:pt x="10202575" y="0"/>
                </a:lnTo>
                <a:lnTo>
                  <a:pt x="12196763" y="1994188"/>
                </a:lnTo>
                <a:lnTo>
                  <a:pt x="12202079" y="5246988"/>
                </a:lnTo>
                <a:lnTo>
                  <a:pt x="0" y="291615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6FE3DE1-7FE6-3640-89A9-31403F859C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747" y="3785082"/>
            <a:ext cx="3395490" cy="738664"/>
          </a:xfrm>
          <a:prstGeom prst="rect">
            <a:avLst/>
          </a:prstGeom>
        </p:spPr>
        <p:txBody>
          <a:bodyPr vert="horz" lIns="0" tIns="0" rIns="0" bIns="0" anchor="ctr" anchorCtr="0">
            <a:noAutofit/>
          </a:bodyPr>
          <a:lstStyle>
            <a:lvl1pPr algn="l">
              <a:lnSpc>
                <a:spcPct val="100000"/>
              </a:lnSpc>
              <a:defRPr sz="3000" b="1" i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Fusion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DC74169-C180-1B42-98A4-0E5CDFB0D0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746" y="4594103"/>
            <a:ext cx="6551054" cy="1287122"/>
          </a:xfr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F6E379D-BFD0-C945-BA21-6B2A014A22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747" y="5949819"/>
            <a:ext cx="4414507" cy="635279"/>
          </a:xfrm>
        </p:spPr>
        <p:txBody>
          <a:bodyPr lIns="0" tIns="0" rIns="0" bIns="0">
            <a:normAutofit/>
          </a:bodyPr>
          <a:lstStyle>
            <a:lvl1pPr>
              <a:defRPr sz="1500" b="1" i="0" baseline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9C44F4E-0BCB-9B4C-969B-9EE9FE143C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549" y="6121696"/>
            <a:ext cx="1152240" cy="6416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DBD5D9A-C607-ED45-812C-9FCD66543218}"/>
              </a:ext>
            </a:extLst>
          </p:cNvPr>
          <p:cNvSpPr txBox="1"/>
          <p:nvPr userDrawn="1"/>
        </p:nvSpPr>
        <p:spPr>
          <a:xfrm>
            <a:off x="4720855" y="6474493"/>
            <a:ext cx="2882543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3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work was part funded by the RCUK Energy Programme [grant number EP/P012450/1]. This work has been carried out within the framework of the EUROfusion Consortium and has received funding from the Euratom research and training programme 2014-2018 under grant agreement No 633053. The views and opinions expressed herein do not necessarily reflect those of the European Commission. 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862BE39C-5A6F-DD45-9F92-CCB57FC566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379" y="6121696"/>
            <a:ext cx="470094" cy="3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D9ED43-25E8-0941-AB8D-37C1C192D3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14" y="6153935"/>
            <a:ext cx="826992" cy="2618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F34DCD-F3D5-3941-8C13-C4F76CE258C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483" y="6163830"/>
            <a:ext cx="267359" cy="2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8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  <a:endParaRPr lang="en-GB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F0DB6601-9BDA-44E0-B941-AAF17A0726E5}" type="datetimeFigureOut">
              <a:rPr lang="en-GB" altLang="en-US">
                <a:ea typeface="ＭＳ Ｐゴシック" pitchFamily="34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14/11/2019</a:t>
            </a:fld>
            <a:endParaRPr lang="en-GB" altLang="en-US"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496B9993-C882-407F-B616-41DC972A5E4D}" type="slidenum">
              <a:rPr lang="en-GB" altLang="en-US">
                <a:ea typeface="ＭＳ Ｐゴシック" pitchFamily="34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>
              <a:ea typeface="ＭＳ Ｐゴシック" pitchFamily="34" charset="-128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992813"/>
            <a:ext cx="9144000" cy="865187"/>
          </a:xfrm>
          <a:prstGeom prst="rect">
            <a:avLst/>
          </a:prstGeom>
          <a:solidFill>
            <a:srgbClr val="003A6D"/>
          </a:solidFill>
          <a:ln w="9525">
            <a:solidFill>
              <a:srgbClr val="003A6D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3A6D"/>
              </a:solidFill>
            </a:endParaRPr>
          </a:p>
        </p:txBody>
      </p:sp>
      <p:pic>
        <p:nvPicPr>
          <p:cNvPr id="1032" name="Picture 9" descr="UK AEA_WHITE_AW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638" y="6099175"/>
            <a:ext cx="6699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5"/>
          <p:cNvSpPr txBox="1">
            <a:spLocks/>
          </p:cNvSpPr>
          <p:nvPr/>
        </p:nvSpPr>
        <p:spPr>
          <a:xfrm>
            <a:off x="323528" y="6356350"/>
            <a:ext cx="760620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altLang="en-US" sz="1400" dirty="0"/>
              <a:t>M. Coleman – BLUEPRINT v0.0.3</a:t>
            </a:r>
            <a:r>
              <a:rPr lang="en-GB" altLang="en-US" sz="1400" baseline="0" dirty="0"/>
              <a:t>, 20</a:t>
            </a:r>
            <a:r>
              <a:rPr lang="en-GB" altLang="en-US" sz="1400" dirty="0"/>
              <a:t>/05/19   </a:t>
            </a:r>
            <a:fld id="{9B52010F-929D-4F82-93B7-55CE94C2B3C4}" type="slidenum">
              <a:rPr lang="en-GB" altLang="en-US" sz="1400" smtClean="0"/>
              <a:pPr algn="r">
                <a:defRPr/>
              </a:pPr>
              <a:t>‹#›</a:t>
            </a:fld>
            <a:r>
              <a:rPr lang="en-GB" altLang="en-US" sz="1400" dirty="0"/>
              <a:t>/114</a:t>
            </a:r>
          </a:p>
        </p:txBody>
      </p:sp>
    </p:spTree>
    <p:extLst>
      <p:ext uri="{BB962C8B-B14F-4D97-AF65-F5344CB8AC3E}">
        <p14:creationId xmlns:p14="http://schemas.microsoft.com/office/powerpoint/2010/main" val="67893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rgbClr val="B20533"/>
          </a:solidFill>
          <a:latin typeface="+mj-lt"/>
          <a:ea typeface="ＭＳ Ｐゴシック" pitchFamily="34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ＭＳ Ｐゴシック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chemeClr val="tx1"/>
          </a:solidFill>
          <a:latin typeface="Arial" pitchFamily="34" charset="0"/>
          <a:ea typeface="ＭＳ Ｐゴシック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Arial" pitchFamily="34" charset="0"/>
          <a:ea typeface="ＭＳ Ｐゴシック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200" kern="1200">
          <a:solidFill>
            <a:schemeClr val="tx1"/>
          </a:solidFill>
          <a:latin typeface="Arial" pitchFamily="34" charset="0"/>
          <a:ea typeface="ＭＳ Ｐゴシック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5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B4675-F1A3-4551-A230-70DEB38FE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8278688" cy="1470025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zaffre: </a:t>
            </a:r>
            <a:r>
              <a:rPr lang="en-GB" dirty="0">
                <a:solidFill>
                  <a:schemeClr val="tx1"/>
                </a:solidFill>
              </a:rPr>
              <a:t>T fuel cycle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BD67A-6D7F-4983-8D2C-D516609920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M. Coleman</a:t>
            </a:r>
          </a:p>
        </p:txBody>
      </p:sp>
    </p:spTree>
    <p:extLst>
      <p:ext uri="{BB962C8B-B14F-4D97-AF65-F5344CB8AC3E}">
        <p14:creationId xmlns:p14="http://schemas.microsoft.com/office/powerpoint/2010/main" val="3950200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3E17-8F87-4039-9236-024E885B8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Fuel cycle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B27E3-5B68-4D38-930D-E3B9612A3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117" y="1245046"/>
            <a:ext cx="3643202" cy="43679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309E37-A71A-43FA-A04A-5B8BCF347CFF}"/>
              </a:ext>
            </a:extLst>
          </p:cNvPr>
          <p:cNvGrpSpPr/>
          <p:nvPr/>
        </p:nvGrpSpPr>
        <p:grpSpPr>
          <a:xfrm>
            <a:off x="324994" y="1628591"/>
            <a:ext cx="3148910" cy="3861891"/>
            <a:chOff x="1724515" y="1179710"/>
            <a:chExt cx="3554187" cy="43350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7FBBC1-19DE-4ED2-BA92-98424CB349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471"/>
            <a:stretch/>
          </p:blipFill>
          <p:spPr>
            <a:xfrm>
              <a:off x="1724515" y="1408553"/>
              <a:ext cx="3554187" cy="410620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E3A6A8-F0A4-4693-B903-7B2919FB8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00" b="92809"/>
            <a:stretch/>
          </p:blipFill>
          <p:spPr>
            <a:xfrm>
              <a:off x="1724515" y="1179710"/>
              <a:ext cx="3554187" cy="24631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AE5A64-F2D4-466A-8DE7-1AE90E84CBBA}"/>
              </a:ext>
            </a:extLst>
          </p:cNvPr>
          <p:cNvGrpSpPr/>
          <p:nvPr/>
        </p:nvGrpSpPr>
        <p:grpSpPr>
          <a:xfrm>
            <a:off x="2290082" y="1628592"/>
            <a:ext cx="465365" cy="3914959"/>
            <a:chOff x="3053443" y="1028455"/>
            <a:chExt cx="620486" cy="521994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D0CE452-81FE-40B3-A96C-2308FF9586AD}"/>
                </a:ext>
              </a:extLst>
            </p:cNvPr>
            <p:cNvSpPr/>
            <p:nvPr/>
          </p:nvSpPr>
          <p:spPr>
            <a:xfrm>
              <a:off x="3053443" y="1028455"/>
              <a:ext cx="620486" cy="5219945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9456368-44F6-4861-BB92-D46C73B4A814}"/>
                    </a:ext>
                  </a:extLst>
                </p:cNvPr>
                <p:cNvSpPr/>
                <p:nvPr/>
              </p:nvSpPr>
              <p:spPr>
                <a:xfrm>
                  <a:off x="3096985" y="1070094"/>
                  <a:ext cx="544285" cy="390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GB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DE03A7D-48A4-4E73-A237-D72CF99E17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6985" y="1070094"/>
                  <a:ext cx="544285" cy="390240"/>
                </a:xfrm>
                <a:prstGeom prst="rect">
                  <a:avLst/>
                </a:prstGeom>
                <a:blipFill>
                  <a:blip r:embed="rId4"/>
                  <a:stretch>
                    <a:fillRect b="-781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A66470-A2D1-46E4-8E96-6F9A88D14C41}"/>
              </a:ext>
            </a:extLst>
          </p:cNvPr>
          <p:cNvGrpSpPr/>
          <p:nvPr/>
        </p:nvGrpSpPr>
        <p:grpSpPr>
          <a:xfrm>
            <a:off x="2898139" y="1628592"/>
            <a:ext cx="465365" cy="3914959"/>
            <a:chOff x="3864185" y="1028455"/>
            <a:chExt cx="620486" cy="52199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03A479-C34E-4D52-9988-5113EAA3C2BA}"/>
                </a:ext>
              </a:extLst>
            </p:cNvPr>
            <p:cNvSpPr/>
            <p:nvPr/>
          </p:nvSpPr>
          <p:spPr>
            <a:xfrm>
              <a:off x="3864185" y="1028455"/>
              <a:ext cx="620486" cy="5219945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FA8E93C-3A1B-4A76-A2D6-A0A820409818}"/>
                    </a:ext>
                  </a:extLst>
                </p:cNvPr>
                <p:cNvSpPr/>
                <p:nvPr/>
              </p:nvSpPr>
              <p:spPr>
                <a:xfrm>
                  <a:off x="3907727" y="1070094"/>
                  <a:ext cx="544285" cy="390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GB" sz="1350" dirty="0">
                      <a:solidFill>
                        <a:srgbClr val="C0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1837912-5CDC-4A52-91AC-13E36E89E4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7727" y="1070094"/>
                  <a:ext cx="544285" cy="3902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1786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A284-DC94-4CF3-91E4-2E0BE6DC9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Reactor lifecycle and the load factor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AD423-6A03-4669-82F4-D1D01B33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0" y="1508409"/>
            <a:ext cx="3815640" cy="2279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8C447F1B-C1F3-40FD-AC35-36D3B79B42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451" y="3818818"/>
                <a:ext cx="4600575" cy="188550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742950" indent="-28575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11430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6002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20574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en-GB" sz="1950" dirty="0">
                    <a:sym typeface="Wingdings" panose="05000000000000000000" pitchFamily="2" charset="2"/>
                  </a:rPr>
                  <a:t>Very irregular operation with unpredictable outages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sz="1950" dirty="0">
                    <a:sym typeface="Wingdings" panose="05000000000000000000" pitchFamily="2" charset="2"/>
                  </a:rPr>
                  <a:t>Time-averaged approach (e.g. [4]) not applicable for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5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GB" sz="195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  <m:sub>
                        <m:r>
                          <a:rPr lang="en-GB" sz="195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𝑔𝑙𝑜𝑏</m:t>
                        </m:r>
                      </m:sub>
                    </m:sSub>
                  </m:oMath>
                </a14:m>
                <a:endParaRPr lang="en-GB" sz="1950" dirty="0">
                  <a:sym typeface="Wingdings" panose="05000000000000000000" pitchFamily="2" charset="2"/>
                </a:endParaRPr>
              </a:p>
              <a:p>
                <a:r>
                  <a:rPr lang="en-GB" sz="1950" dirty="0">
                    <a:sym typeface="Wingdings" panose="05000000000000000000" pitchFamily="2" charset="2"/>
                  </a:rPr>
                  <a:t> Monte Carlo approach</a:t>
                </a:r>
                <a:endParaRPr lang="en-GB" sz="1950" dirty="0"/>
              </a:p>
              <a:p>
                <a:pPr lvl="1"/>
                <a:endParaRPr lang="en-GB" sz="1950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8C447F1B-C1F3-40FD-AC35-36D3B79B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1" y="3818818"/>
                <a:ext cx="4600575" cy="1885507"/>
              </a:xfrm>
              <a:prstGeom prst="rect">
                <a:avLst/>
              </a:prstGeom>
              <a:blipFill>
                <a:blip r:embed="rId3"/>
                <a:stretch>
                  <a:fillRect l="-1060" t="-16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7B2DD8-A543-48BB-89E9-5EF70150AA40}"/>
              </a:ext>
            </a:extLst>
          </p:cNvPr>
          <p:cNvSpPr/>
          <p:nvPr/>
        </p:nvSpPr>
        <p:spPr>
          <a:xfrm>
            <a:off x="4918983" y="1604282"/>
            <a:ext cx="2081893" cy="555381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latin typeface="Calibri" panose="020F0502020204030204" pitchFamily="34" charset="0"/>
                <a:cs typeface="Calibri" panose="020F0502020204030204" pitchFamily="34" charset="0"/>
              </a:rPr>
              <a:t>Pseudo-random timeline generator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A96337B7-B439-44BD-AE17-0A3F3FFA0961}"/>
              </a:ext>
            </a:extLst>
          </p:cNvPr>
          <p:cNvSpPr/>
          <p:nvPr/>
        </p:nvSpPr>
        <p:spPr>
          <a:xfrm rot="5400000">
            <a:off x="7024401" y="1792046"/>
            <a:ext cx="508330" cy="555381"/>
          </a:xfrm>
          <a:prstGeom prst="bentArrow">
            <a:avLst/>
          </a:prstGeom>
          <a:solidFill>
            <a:srgbClr val="F89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chemeClr val="tx1"/>
              </a:solidFill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2C90577C-D910-495A-91B1-4379507EA08D}"/>
              </a:ext>
            </a:extLst>
          </p:cNvPr>
          <p:cNvCxnSpPr>
            <a:cxnSpLocks/>
            <a:stCxn id="9" idx="2"/>
            <a:endCxn id="6" idx="1"/>
          </p:cNvCxnSpPr>
          <p:nvPr/>
        </p:nvCxnSpPr>
        <p:spPr>
          <a:xfrm rot="10800000" flipH="1">
            <a:off x="3973771" y="1881974"/>
            <a:ext cx="945211" cy="1002035"/>
          </a:xfrm>
          <a:prstGeom prst="bentConnector3">
            <a:avLst>
              <a:gd name="adj1" fmla="val 3611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D84227E8-13A3-4FED-A58A-899D04BEEF02}"/>
              </a:ext>
            </a:extLst>
          </p:cNvPr>
          <p:cNvSpPr/>
          <p:nvPr/>
        </p:nvSpPr>
        <p:spPr>
          <a:xfrm>
            <a:off x="3836580" y="2021243"/>
            <a:ext cx="137192" cy="1725530"/>
          </a:xfrm>
          <a:prstGeom prst="righ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38190A-CD7C-4C1C-96D4-36AA9AD57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996"/>
          <a:stretch/>
        </p:blipFill>
        <p:spPr>
          <a:xfrm>
            <a:off x="4626841" y="2404384"/>
            <a:ext cx="4175838" cy="2982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EF986E-6398-4D2E-A38E-ED281CDFF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841" y="2324174"/>
            <a:ext cx="4262363" cy="3101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B62130-A7A4-4B0E-B7D0-8FF0BFE17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956" y="2324174"/>
            <a:ext cx="4262363" cy="31016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D75318-44F8-4B70-9CA8-477765C8F081}"/>
              </a:ext>
            </a:extLst>
          </p:cNvPr>
          <p:cNvSpPr/>
          <p:nvPr/>
        </p:nvSpPr>
        <p:spPr>
          <a:xfrm>
            <a:off x="148865" y="5590374"/>
            <a:ext cx="8823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[4] </a:t>
            </a:r>
            <a:r>
              <a:rPr lang="en-GB" sz="1200" dirty="0" err="1"/>
              <a:t>Kuan</a:t>
            </a:r>
            <a:r>
              <a:rPr lang="en-GB" sz="1200" dirty="0"/>
              <a:t> W. and Abdou M. A., 1999 A new approach for assessing the required tritium breeding ratio and </a:t>
            </a:r>
            <a:r>
              <a:rPr lang="en-GB" sz="1200" dirty="0" err="1"/>
              <a:t>startup</a:t>
            </a:r>
            <a:r>
              <a:rPr lang="en-GB" sz="1200" dirty="0"/>
              <a:t> inventory in future fusion reactors, </a:t>
            </a:r>
            <a:r>
              <a:rPr lang="en-GB" sz="1200" i="1" dirty="0" err="1"/>
              <a:t>Fus</a:t>
            </a:r>
            <a:r>
              <a:rPr lang="en-GB" sz="1200" i="1" dirty="0"/>
              <a:t>. Tech.</a:t>
            </a:r>
            <a:r>
              <a:rPr lang="en-GB" sz="1200" dirty="0"/>
              <a:t> </a:t>
            </a:r>
            <a:r>
              <a:rPr lang="en-GB" sz="1200" b="1" dirty="0"/>
              <a:t>35:3</a:t>
            </a:r>
            <a:r>
              <a:rPr lang="en-GB" sz="1200" dirty="0"/>
              <a:t> 309-353</a:t>
            </a:r>
          </a:p>
        </p:txBody>
      </p:sp>
    </p:spTree>
    <p:extLst>
      <p:ext uri="{BB962C8B-B14F-4D97-AF65-F5344CB8AC3E}">
        <p14:creationId xmlns:p14="http://schemas.microsoft.com/office/powerpoint/2010/main" val="43012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2721-4FC9-4D26-95C1-78A8FCD82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Lifecycle parameterisation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83A4BCC-951A-4289-89CD-73D16991A7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19" y="1061274"/>
                <a:ext cx="8374063" cy="1719654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GB" dirty="0"/>
                  <a:t>The fusion community effectively makes no distinction between “availability” and “load factor” when discussing power plants</a:t>
                </a:r>
              </a:p>
              <a:p>
                <a:r>
                  <a:rPr lang="en-GB" dirty="0"/>
                  <a:t>Typically, however, a distinction is made between “operational [load factor]”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</m:oMath>
                </a14:m>
                <a:r>
                  <a:rPr lang="en-GB" dirty="0"/>
                  <a:t> and “lifetime [load factor]”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𝑔𝑙𝑜𝑏</m:t>
                        </m:r>
                      </m:sub>
                    </m:sSub>
                  </m:oMath>
                </a14:m>
                <a:r>
                  <a:rPr lang="en-GB" dirty="0"/>
                  <a:t>. </a:t>
                </a:r>
              </a:p>
              <a:p>
                <a:r>
                  <a:rPr lang="en-GB" dirty="0"/>
                  <a:t>Phases of operation are defined as occurring between planned replacements of in-vessel components.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83A4BCC-951A-4289-89CD-73D16991A7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19" y="1061274"/>
                <a:ext cx="8374063" cy="1719654"/>
              </a:xfrm>
              <a:blipFill>
                <a:blip r:embed="rId2"/>
                <a:stretch>
                  <a:fillRect l="-583" t="-4610" r="-437" b="-17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18F6B1-2E44-416F-A304-135AD63B4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182" y="2781102"/>
            <a:ext cx="4094694" cy="31814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7DD7932E-BB59-44D8-98A1-6864C519855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0952" y="3003724"/>
                <a:ext cx="4974305" cy="321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269875" indent="-269875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Char char="•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538163" indent="-266700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 marL="809625" indent="-269875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Char char="•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 marL="1079500" indent="-268288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Char char="•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 marL="1350963" indent="-269875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Char char="•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5pPr>
                <a:lvl6pPr marL="1808163" indent="-269875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265363" indent="-269875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2722563" indent="-269875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179763" indent="-269875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GB" kern="0" dirty="0"/>
                  <a:t>Thus:</a:t>
                </a:r>
                <a:endParaRPr lang="en-GB" b="0" kern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kern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kern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kern="0" smtClean="0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</m:e>
                      </m:acc>
                      <m:r>
                        <a:rPr lang="en-GB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kern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kern="0" smtClean="0">
                                  <a:latin typeface="Cambria Math" panose="02040503050406030204" pitchFamily="18" charset="0"/>
                                </a:rPr>
                                <m:t>𝑓𝑢𝑠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GB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kern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b="0" i="1" kern="0" smtClean="0">
                                      <a:latin typeface="Cambria Math" panose="02040503050406030204" pitchFamily="18" charset="0"/>
                                    </a:rPr>
                                    <m:t>𝑓𝑢𝑠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kern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r>
                            <a:rPr lang="en-GB" b="0" i="1" kern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kern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kern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kern="0" dirty="0"/>
              </a:p>
              <a:p>
                <a:r>
                  <a:rPr lang="en-GB" kern="0" dirty="0"/>
                  <a:t>It is commonly accepted that the load factor will be low to begin with, and improve as operational experience develops.</a:t>
                </a:r>
              </a:p>
              <a:p>
                <a:r>
                  <a:rPr lang="en-GB" kern="0" dirty="0"/>
                  <a:t>This is important as low load factors at the start of life increase the amount of external tritium required.</a:t>
                </a:r>
              </a:p>
              <a:p>
                <a:endParaRPr lang="en-GB" kern="0" dirty="0"/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7DD7932E-BB59-44D8-98A1-6864C5198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952" y="3003724"/>
                <a:ext cx="4974305" cy="3212163"/>
              </a:xfrm>
              <a:prstGeom prst="rect">
                <a:avLst/>
              </a:prstGeom>
              <a:blipFill>
                <a:blip r:embed="rId4"/>
                <a:stretch>
                  <a:fillRect l="-3186" t="-2846" r="-17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878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2721-4FC9-4D26-95C1-78A8FCD82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Lifecycle parameterisation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184B2-CB12-40CA-9F15-F78AA4C55F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500" y="2021488"/>
                <a:ext cx="7982167" cy="415663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Where: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dirty="0"/>
                  <a:t> are minimum and maximum operational load factors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GB" dirty="0"/>
                  <a:t> = 0.1     and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dirty="0"/>
                  <a:t> = 0.5*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is the learning rate (1/</a:t>
                </a:r>
                <a:r>
                  <a:rPr lang="en-GB" dirty="0" err="1"/>
                  <a:t>fpy</a:t>
                </a:r>
                <a:r>
                  <a:rPr lang="en-GB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=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𝑖𝑛𝑓𝑙</m:t>
                        </m:r>
                      </m:sub>
                    </m:sSub>
                  </m:oMath>
                </a14:m>
                <a:r>
                  <a:rPr lang="en-GB" dirty="0"/>
                  <a:t> is the inflection point of the sigmoid-life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𝑖𝑛𝑓𝑙</m:t>
                        </m:r>
                      </m:sub>
                    </m:sSub>
                  </m:oMath>
                </a14:m>
                <a:r>
                  <a:rPr lang="en-GB" dirty="0"/>
                  <a:t> = variable</a:t>
                </a:r>
              </a:p>
              <a:p>
                <a:pPr marL="0" indent="0">
                  <a:buNone/>
                </a:pPr>
                <a:r>
                  <a:rPr lang="en-GB" dirty="0"/>
                  <a:t>*Except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𝑔𝑙𝑜𝑏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~&gt;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Then:</a:t>
                </a:r>
              </a:p>
              <a:p>
                <a:r>
                  <a:rPr lang="en-GB" dirty="0"/>
                  <a:t>Average of the continuous distribution over the planned operational phases: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𝑝h𝑎𝑠𝑒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184B2-CB12-40CA-9F15-F78AA4C55F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500" y="2021488"/>
                <a:ext cx="7982167" cy="4156633"/>
              </a:xfrm>
              <a:blipFill>
                <a:blip r:embed="rId2"/>
                <a:stretch>
                  <a:fillRect l="-916" t="-2349" r="-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4E34BD2-4281-4593-B789-906A8C01F9C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18500" y="1062571"/>
                <a:ext cx="7764883" cy="10229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269875" indent="-269875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Char char="•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538163" indent="-266700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 marL="809625" indent="-269875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Char char="•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 marL="1079500" indent="-268288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Char char="•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 marL="1350963" indent="-269875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Char char="•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5pPr>
                <a:lvl6pPr marL="1808163" indent="-269875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265363" indent="-269875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2722563" indent="-269875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179763" indent="-269875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GB" err="1"/>
                  <a:t>Gompertz</a:t>
                </a:r>
                <a:r>
                  <a:rPr lang="en-GB"/>
                  <a:t> parameterisation for the load factor learning curve</a:t>
                </a:r>
                <a:endParaRPr lang="en-GB" b="0" i="1" ker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kern="0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GB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kern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kern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kern="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GB" b="0" i="1" kern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kern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kern="0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b="0" i="1" kern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kern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kern="0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b="0" i="1" kern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kern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kern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GB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kern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kern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GB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kern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b="0" i="1" kern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kern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sSub>
                                    <m:sSubPr>
                                      <m:ctrlPr>
                                        <a:rPr lang="en-GB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kern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b="0" i="1" kern="0" smtClean="0">
                                          <a:latin typeface="Cambria Math" panose="02040503050406030204" pitchFamily="18" charset="0"/>
                                        </a:rPr>
                                        <m:t>𝑖𝑛𝑓𝑙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GB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kern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kern="0" smtClean="0">
                                  <a:latin typeface="Cambria Math" panose="02040503050406030204" pitchFamily="18" charset="0"/>
                                </a:rPr>
                                <m:t>𝑐𝑡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GB" kern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4E34BD2-4281-4593-B789-906A8C01F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500" y="1062571"/>
                <a:ext cx="7764883" cy="1022902"/>
              </a:xfrm>
              <a:prstGeom prst="rect">
                <a:avLst/>
              </a:prstGeom>
              <a:blipFill>
                <a:blip r:embed="rId3"/>
                <a:stretch>
                  <a:fillRect l="-1962" t="-77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57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8BC74-A76C-46A0-822B-8E85479D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Lifecycle parameterisation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7FB66-7337-4DA3-ACB9-8453891B3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175" y="1080224"/>
                <a:ext cx="8374063" cy="135975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GB" dirty="0"/>
                  <a:t>Fit phase-averaged </a:t>
                </a:r>
                <a:r>
                  <a:rPr lang="en-GB" dirty="0" err="1"/>
                  <a:t>Gompertz</a:t>
                </a:r>
                <a:r>
                  <a:rPr lang="en-GB" dirty="0"/>
                  <a:t> curve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𝑔𝑙𝑜𝑏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𝑖𝑛𝑓𝑙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∈[0,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𝑓𝑢𝑠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𝑔𝑙𝑜𝑏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𝑓𝑢𝑠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𝑓𝑢𝑠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func>
                                            <m:func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𝑖𝑛𝑓𝑙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𝑐𝑡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7FB66-7337-4DA3-ACB9-8453891B3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175" y="1080224"/>
                <a:ext cx="8374063" cy="1359755"/>
              </a:xfrm>
              <a:blipFill>
                <a:blip r:embed="rId2"/>
                <a:stretch>
                  <a:fillRect l="-728" t="-62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8823854-4C41-4613-ACBE-F1253EF4A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942" y="2349960"/>
            <a:ext cx="4943058" cy="3768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AC1BC0-A77A-4EAE-9DC5-E2F15D8434A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84175" y="2439979"/>
                <a:ext cx="3816767" cy="321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269875" indent="-269875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Char char="•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538163" indent="-266700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 marL="809625" indent="-269875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Char char="•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 marL="1079500" indent="-268288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Char char="•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 marL="1350963" indent="-269875" algn="l" rtl="0" eaLnBrk="0" fontAlgn="base" hangingPunct="0">
                  <a:spcBef>
                    <a:spcPct val="0"/>
                  </a:spcBef>
                  <a:spcAft>
                    <a:spcPts val="0"/>
                  </a:spcAft>
                  <a:buChar char="•"/>
                  <a:defRPr sz="20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5pPr>
                <a:lvl6pPr marL="1808163" indent="-269875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265363" indent="-269875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2722563" indent="-269875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179763" indent="-269875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endParaRPr lang="en-GB" kern="0" dirty="0"/>
              </a:p>
              <a:p>
                <a:r>
                  <a:rPr lang="en-GB" kern="0" dirty="0"/>
                  <a:t>Minimised with the Brent-Dekker algorithm (Brent, 1973)</a:t>
                </a:r>
              </a:p>
              <a:p>
                <a:r>
                  <a:rPr lang="en-GB" kern="0" dirty="0"/>
                  <a:t>For an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kern="0" smtClean="0">
                            <a:latin typeface="Cambria Math" panose="02040503050406030204" pitchFamily="18" charset="0"/>
                          </a:rPr>
                          <m:t>𝑔𝑙𝑜𝑏</m:t>
                        </m:r>
                      </m:sub>
                    </m:sSub>
                  </m:oMath>
                </a14:m>
                <a:r>
                  <a:rPr lang="en-GB" kern="0" dirty="0"/>
                  <a:t>, outputs an array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kern="0" smtClean="0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</m:oMath>
                </a14:m>
                <a:r>
                  <a:rPr lang="en-GB" kern="0" dirty="0"/>
                  <a:t>, for the defined learning rates and load factor constraints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AC1BC0-A77A-4EAE-9DC5-E2F15D843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175" y="2439979"/>
                <a:ext cx="3816767" cy="3212163"/>
              </a:xfrm>
              <a:prstGeom prst="rect">
                <a:avLst/>
              </a:prstGeom>
              <a:blipFill>
                <a:blip r:embed="rId4"/>
                <a:stretch>
                  <a:fillRect l="-4153" r="-303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013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53E8-A878-47EC-A6C1-3D6929EA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Timeline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74D7B-BD91-487A-9508-EC28B05C75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175" y="1042321"/>
                <a:ext cx="8374063" cy="160138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GB" dirty="0"/>
                  <a:t>Build randomised timelines, based on a log-normal distribution of inter-pulse durations for each phase: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𝑜𝑝</m:t>
                                  </m:r>
                                </m:sub>
                              </m:sSub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𝑝𝑢𝑙𝑠𝑒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𝑑𝑤𝑒𝑙𝑙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74D7B-BD91-487A-9508-EC28B05C75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175" y="1042321"/>
                <a:ext cx="8374063" cy="1601386"/>
              </a:xfrm>
              <a:blipFill>
                <a:blip r:embed="rId2"/>
                <a:stretch>
                  <a:fillRect l="-728" t="-57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3D414DC-533B-4E85-AF69-73D890F3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492" y="2204864"/>
            <a:ext cx="4840508" cy="373524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0788DC-DFD7-4E91-87C8-7AED478D7329}"/>
              </a:ext>
            </a:extLst>
          </p:cNvPr>
          <p:cNvSpPr txBox="1">
            <a:spLocks/>
          </p:cNvSpPr>
          <p:nvPr/>
        </p:nvSpPr>
        <p:spPr bwMode="auto">
          <a:xfrm>
            <a:off x="384176" y="2643706"/>
            <a:ext cx="3785110" cy="3482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ts val="0"/>
              </a:spcAft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ts val="0"/>
              </a:spcAft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ts val="0"/>
              </a:spcAft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ts val="0"/>
              </a:spcAft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/>
              <a:t>Minimised with the Brent-Dekker algorithm (Brent, 1973)</a:t>
            </a:r>
          </a:p>
          <a:p>
            <a:r>
              <a:rPr lang="en-GB" kern="0"/>
              <a:t>For a given phase duration and load factor, outputs a set of a random inter-pulse durations drawn from a log-normal distribution</a:t>
            </a:r>
          </a:p>
          <a:p>
            <a:r>
              <a:rPr lang="en-GB" kern="0"/>
              <a:t>The minimum inter-pulse duration is the time to recharge the Central Solenoid (reverse current)</a:t>
            </a:r>
          </a:p>
          <a:p>
            <a:endParaRPr lang="en-GB" kern="0"/>
          </a:p>
          <a:p>
            <a:endParaRPr lang="en-GB" kern="0"/>
          </a:p>
          <a:p>
            <a:pPr marL="0" indent="0">
              <a:buFontTx/>
              <a:buNone/>
            </a:pPr>
            <a:endParaRPr lang="en-GB" kern="0"/>
          </a:p>
          <a:p>
            <a:pPr marL="0" indent="0">
              <a:buFontTx/>
              <a:buNone/>
            </a:pPr>
            <a:endParaRPr lang="en-GB" kern="0"/>
          </a:p>
        </p:txBody>
      </p:sp>
    </p:spTree>
    <p:extLst>
      <p:ext uri="{BB962C8B-B14F-4D97-AF65-F5344CB8AC3E}">
        <p14:creationId xmlns:p14="http://schemas.microsoft.com/office/powerpoint/2010/main" val="1090355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E4230-508F-4BF2-AE34-C75658CA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Typical timeline with component lifetimes/replacements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12434-5C91-45A6-AE4F-CAE0F7A89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2793"/>
            <a:ext cx="5552025" cy="4232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B2EA10-45A4-44F1-8DE0-C184FE893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70" r="14647" b="88269"/>
          <a:stretch/>
        </p:blipFill>
        <p:spPr>
          <a:xfrm>
            <a:off x="5890243" y="794106"/>
            <a:ext cx="3107833" cy="454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F0D6D-BA84-4D31-B192-C7453C9B2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50" t="11141"/>
          <a:stretch/>
        </p:blipFill>
        <p:spPr>
          <a:xfrm>
            <a:off x="7415822" y="1352652"/>
            <a:ext cx="1582255" cy="4452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ADC2CA-1AFB-4CDD-994E-0AEFF5B8F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31" r="71298"/>
          <a:stretch/>
        </p:blipFill>
        <p:spPr>
          <a:xfrm>
            <a:off x="5652120" y="1382169"/>
            <a:ext cx="1763702" cy="442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93938-0E39-41A1-9C6E-EFA4F477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Sequestration models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78B2555-598B-425F-85B6-85A86A218D0A}"/>
              </a:ext>
            </a:extLst>
          </p:cNvPr>
          <p:cNvSpPr txBox="1">
            <a:spLocks/>
          </p:cNvSpPr>
          <p:nvPr/>
        </p:nvSpPr>
        <p:spPr>
          <a:xfrm>
            <a:off x="154948" y="1388633"/>
            <a:ext cx="3887291" cy="12059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Fountain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F0D7C-61DE-4466-A494-4C2C13862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94" y="1970706"/>
            <a:ext cx="2594235" cy="1591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3B7EC3-919B-4566-8AC7-A47E3CA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077072"/>
            <a:ext cx="3047063" cy="1680116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85541CE-533B-4263-AD2D-9C4665E67AB3}"/>
              </a:ext>
            </a:extLst>
          </p:cNvPr>
          <p:cNvSpPr txBox="1">
            <a:spLocks/>
          </p:cNvSpPr>
          <p:nvPr/>
        </p:nvSpPr>
        <p:spPr>
          <a:xfrm>
            <a:off x="125152" y="3670861"/>
            <a:ext cx="3887291" cy="120599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132B4E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200" kern="1200">
                <a:solidFill>
                  <a:srgbClr val="132B4E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rgbClr val="132B4E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rgbClr val="132B4E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rgbClr val="132B4E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Bathtub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113EA3-D0D1-4D34-AA8A-1142979279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403"/>
          <a:stretch/>
        </p:blipFill>
        <p:spPr>
          <a:xfrm>
            <a:off x="3594541" y="2876492"/>
            <a:ext cx="5332401" cy="20936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10FF22-0F49-4529-86E1-294754B91FAF}"/>
              </a:ext>
            </a:extLst>
          </p:cNvPr>
          <p:cNvCxnSpPr/>
          <p:nvPr/>
        </p:nvCxnSpPr>
        <p:spPr>
          <a:xfrm>
            <a:off x="4238981" y="1909290"/>
            <a:ext cx="474615" cy="0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F4C592-D4CC-4202-A847-4F6165711428}"/>
              </a:ext>
            </a:extLst>
          </p:cNvPr>
          <p:cNvCxnSpPr/>
          <p:nvPr/>
        </p:nvCxnSpPr>
        <p:spPr>
          <a:xfrm>
            <a:off x="4238981" y="2202719"/>
            <a:ext cx="47461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8EE408-DB9C-4620-9396-39A4BD52BC17}"/>
              </a:ext>
            </a:extLst>
          </p:cNvPr>
          <p:cNvCxnSpPr/>
          <p:nvPr/>
        </p:nvCxnSpPr>
        <p:spPr>
          <a:xfrm>
            <a:off x="4238981" y="2470556"/>
            <a:ext cx="474615" cy="0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B6706F8-962E-48D9-A6BD-3A1A607D5EE6}"/>
              </a:ext>
            </a:extLst>
          </p:cNvPr>
          <p:cNvSpPr txBox="1">
            <a:spLocks/>
          </p:cNvSpPr>
          <p:nvPr/>
        </p:nvSpPr>
        <p:spPr>
          <a:xfrm>
            <a:off x="4713596" y="1801816"/>
            <a:ext cx="3887291" cy="268035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132B4E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200" kern="1200">
                <a:solidFill>
                  <a:srgbClr val="132B4E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rgbClr val="132B4E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rgbClr val="132B4E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rgbClr val="132B4E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Fountain + Bathtub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77952281-273A-489C-85C4-AE4C46DE97E6}"/>
              </a:ext>
            </a:extLst>
          </p:cNvPr>
          <p:cNvSpPr txBox="1">
            <a:spLocks/>
          </p:cNvSpPr>
          <p:nvPr/>
        </p:nvSpPr>
        <p:spPr>
          <a:xfrm>
            <a:off x="4715300" y="2105480"/>
            <a:ext cx="3887291" cy="268035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132B4E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200" kern="1200">
                <a:solidFill>
                  <a:srgbClr val="132B4E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rgbClr val="132B4E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rgbClr val="132B4E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rgbClr val="132B4E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Bathtub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B9811BE6-641D-4025-9C65-D1A8A0B2B28A}"/>
              </a:ext>
            </a:extLst>
          </p:cNvPr>
          <p:cNvSpPr txBox="1">
            <a:spLocks/>
          </p:cNvSpPr>
          <p:nvPr/>
        </p:nvSpPr>
        <p:spPr>
          <a:xfrm>
            <a:off x="4717004" y="2368202"/>
            <a:ext cx="3887291" cy="268035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132B4E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200" kern="1200">
                <a:solidFill>
                  <a:srgbClr val="132B4E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rgbClr val="132B4E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rgbClr val="132B4E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rgbClr val="132B4E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Bathtub</a:t>
            </a:r>
          </a:p>
        </p:txBody>
      </p:sp>
    </p:spTree>
    <p:extLst>
      <p:ext uri="{BB962C8B-B14F-4D97-AF65-F5344CB8AC3E}">
        <p14:creationId xmlns:p14="http://schemas.microsoft.com/office/powerpoint/2010/main" val="12329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8ECA52-A9DE-4810-B8A7-24B7A0E39BC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Default case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𝑫𝑰𝑹</m:t>
                        </m:r>
                      </m:sub>
                    </m:sSub>
                  </m:oMath>
                </a14:m>
                <a:r>
                  <a:rPr lang="en-GB" dirty="0"/>
                  <a:t> = 0.8)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8ECA52-A9DE-4810-B8A7-24B7A0E39B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63" t="-14844" b="-367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8E8F6F-CB98-4C7C-A5D1-9283E88FE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10" y="1590377"/>
            <a:ext cx="5332401" cy="4057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48ED8E-012C-4AFB-958B-69B867445384}"/>
              </a:ext>
            </a:extLst>
          </p:cNvPr>
          <p:cNvSpPr txBox="1"/>
          <p:nvPr/>
        </p:nvSpPr>
        <p:spPr>
          <a:xfrm>
            <a:off x="5750621" y="4372231"/>
            <a:ext cx="2945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Sequestered T in sinks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A81FF6-2301-4D82-BF49-732DAE90E859}"/>
              </a:ext>
            </a:extLst>
          </p:cNvPr>
          <p:cNvSpPr txBox="1"/>
          <p:nvPr/>
        </p:nvSpPr>
        <p:spPr>
          <a:xfrm>
            <a:off x="5750620" y="2404203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T in fuel cycle and stores</a:t>
            </a:r>
          </a:p>
        </p:txBody>
      </p:sp>
    </p:spTree>
    <p:extLst>
      <p:ext uri="{BB962C8B-B14F-4D97-AF65-F5344CB8AC3E}">
        <p14:creationId xmlns:p14="http://schemas.microsoft.com/office/powerpoint/2010/main" val="186693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8EE0148-BCF5-4438-8A4E-A9FBB99F39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Default case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𝑫𝑰𝑹</m:t>
                        </m:r>
                      </m:sub>
                    </m:sSub>
                  </m:oMath>
                </a14:m>
                <a:r>
                  <a:rPr lang="en-GB" dirty="0"/>
                  <a:t> = 0.8)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8EE0148-BCF5-4438-8A4E-A9FBB99F3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63" t="-14844" b="-367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DE2B6-D2BA-4FA8-B399-23437638A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6258C-AD1F-48E4-B9CF-D15A0617E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" y="1954530"/>
            <a:ext cx="6399470" cy="3072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4F8EF7-92AE-417F-864F-AC1843590C8B}"/>
              </a:ext>
            </a:extLst>
          </p:cNvPr>
          <p:cNvSpPr txBox="1"/>
          <p:nvPr/>
        </p:nvSpPr>
        <p:spPr>
          <a:xfrm>
            <a:off x="2819188" y="1537242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n = 200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008AC-06AD-4C3F-9104-A6A773E70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368" y="2850285"/>
            <a:ext cx="2844433" cy="106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35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3B10-DFD9-4C17-B02A-77141AE1B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zaffre: </a:t>
            </a:r>
            <a:r>
              <a:rPr lang="en-GB" dirty="0"/>
              <a:t>T fuel cycle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90309-BDE2-4A17-96F2-21E482D36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A 0-D, dynamic (i.e. unsteady, and not time-averaged), tritium fuel cycle model</a:t>
            </a:r>
          </a:p>
          <a:p>
            <a:r>
              <a:rPr lang="en-GB" dirty="0"/>
              <a:t>Monte Carlo runs on pseudo-randomly generated fusion load signals over the full reactor lifespan</a:t>
            </a:r>
          </a:p>
          <a:p>
            <a:r>
              <a:rPr lang="en-GB" dirty="0"/>
              <a:t>Calculates the T inventory, start-up inventory, and reactor doubling time</a:t>
            </a:r>
          </a:p>
          <a:p>
            <a:r>
              <a:rPr lang="en-GB" dirty="0"/>
              <a:t>Picard iterations to converge start-up inventory</a:t>
            </a:r>
          </a:p>
          <a:p>
            <a:r>
              <a:rPr lang="en-GB" dirty="0"/>
              <a:t>Design assumptions:</a:t>
            </a:r>
          </a:p>
          <a:p>
            <a:pPr lvl="1"/>
            <a:r>
              <a:rPr lang="en-GB" dirty="0"/>
              <a:t>EU DEMO-like fuel cycle model (with direct internal recycling)</a:t>
            </a:r>
          </a:p>
          <a:p>
            <a:pPr lvl="1"/>
            <a:r>
              <a:rPr lang="en-GB" dirty="0"/>
              <a:t>T self-sufficiency</a:t>
            </a:r>
          </a:p>
          <a:p>
            <a:r>
              <a:rPr lang="en-GB" dirty="0"/>
              <a:t>Not solving chemical balance or diffusion equations!</a:t>
            </a:r>
          </a:p>
          <a:p>
            <a:r>
              <a:rPr lang="en-GB" dirty="0"/>
              <a:t>Logical flow model</a:t>
            </a:r>
          </a:p>
          <a:p>
            <a:r>
              <a:rPr lang="en-GB" dirty="0"/>
              <a:t>Accounts for T sequestration</a:t>
            </a:r>
          </a:p>
          <a:p>
            <a:r>
              <a:rPr lang="en-GB" dirty="0"/>
              <a:t>Accounts for T decay</a:t>
            </a:r>
          </a:p>
        </p:txBody>
      </p:sp>
    </p:spTree>
    <p:extLst>
      <p:ext uri="{BB962C8B-B14F-4D97-AF65-F5344CB8AC3E}">
        <p14:creationId xmlns:p14="http://schemas.microsoft.com/office/powerpoint/2010/main" val="203307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8EE0148-BCF5-4438-8A4E-A9FBB99F39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Default case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𝑫𝑰𝑹</m:t>
                        </m:r>
                      </m:sub>
                    </m:sSub>
                  </m:oMath>
                </a14:m>
                <a:r>
                  <a:rPr lang="en-GB" dirty="0"/>
                  <a:t> = 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8EE0148-BCF5-4438-8A4E-A9FBB99F3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63" t="-14844" b="-367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76F7D23-69D2-4133-82B0-91612B89D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20" y="1536723"/>
            <a:ext cx="5383117" cy="4064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530979-9743-487B-A902-252442841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148" y="2999852"/>
            <a:ext cx="2844433" cy="10297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831C96-A381-4522-8DBE-A8463A845CA6}"/>
              </a:ext>
            </a:extLst>
          </p:cNvPr>
          <p:cNvSpPr txBox="1"/>
          <p:nvPr/>
        </p:nvSpPr>
        <p:spPr>
          <a:xfrm>
            <a:off x="6901847" y="2390148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n = 200</a:t>
            </a:r>
          </a:p>
        </p:txBody>
      </p:sp>
    </p:spTree>
    <p:extLst>
      <p:ext uri="{BB962C8B-B14F-4D97-AF65-F5344CB8AC3E}">
        <p14:creationId xmlns:p14="http://schemas.microsoft.com/office/powerpoint/2010/main" val="3428802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EA50-57B6-4184-BAD1-7BF0AC8B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zaffre sensitivity study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BF601-BCCB-404F-8610-B1B7962CA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0" y="669546"/>
            <a:ext cx="4536504" cy="34249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75DA86-B9EE-4236-83E0-F6E69627EC61}"/>
              </a:ext>
            </a:extLst>
          </p:cNvPr>
          <p:cNvSpPr/>
          <p:nvPr/>
        </p:nvSpPr>
        <p:spPr>
          <a:xfrm>
            <a:off x="5969945" y="2606322"/>
            <a:ext cx="393616" cy="447762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D6681C-1D54-46EF-B6A8-A47A7E0B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367" y="3457610"/>
            <a:ext cx="4932824" cy="340567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A17E080-F2B3-465A-834B-2BAF52DA68A2}"/>
              </a:ext>
            </a:extLst>
          </p:cNvPr>
          <p:cNvSpPr/>
          <p:nvPr/>
        </p:nvSpPr>
        <p:spPr>
          <a:xfrm>
            <a:off x="6181481" y="961858"/>
            <a:ext cx="136477" cy="13647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BF33B-F178-4CB8-BF8D-031608BD30F4}"/>
              </a:ext>
            </a:extLst>
          </p:cNvPr>
          <p:cNvSpPr txBox="1"/>
          <p:nvPr/>
        </p:nvSpPr>
        <p:spPr>
          <a:xfrm>
            <a:off x="6490485" y="799264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Baseline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325E8F-A23B-454B-A225-AACB5DE812E0}"/>
              </a:ext>
            </a:extLst>
          </p:cNvPr>
          <p:cNvCxnSpPr/>
          <p:nvPr/>
        </p:nvCxnSpPr>
        <p:spPr>
          <a:xfrm>
            <a:off x="5969945" y="1787599"/>
            <a:ext cx="348013" cy="21800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40BAB2-E9C0-4801-9259-BB9A0E7D6F13}"/>
              </a:ext>
            </a:extLst>
          </p:cNvPr>
          <p:cNvCxnSpPr>
            <a:cxnSpLocks/>
          </p:cNvCxnSpPr>
          <p:nvPr/>
        </p:nvCxnSpPr>
        <p:spPr>
          <a:xfrm flipV="1">
            <a:off x="6121336" y="1602129"/>
            <a:ext cx="196622" cy="28236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189CD7-2494-4C0A-AE2E-AEB8FCD42D09}"/>
              </a:ext>
            </a:extLst>
          </p:cNvPr>
          <p:cNvCxnSpPr/>
          <p:nvPr/>
        </p:nvCxnSpPr>
        <p:spPr>
          <a:xfrm>
            <a:off x="5970954" y="2791792"/>
            <a:ext cx="348013" cy="21800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7B2A91-ED36-4ADE-A075-28F36CDA400F}"/>
              </a:ext>
            </a:extLst>
          </p:cNvPr>
          <p:cNvCxnSpPr>
            <a:cxnSpLocks/>
          </p:cNvCxnSpPr>
          <p:nvPr/>
        </p:nvCxnSpPr>
        <p:spPr>
          <a:xfrm flipV="1">
            <a:off x="6122345" y="2606322"/>
            <a:ext cx="196622" cy="28236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F80015-1B0B-480D-A333-68DBAABE23D6}"/>
                  </a:ext>
                </a:extLst>
              </p:cNvPr>
              <p:cNvSpPr txBox="1"/>
              <p:nvPr/>
            </p:nvSpPr>
            <p:spPr>
              <a:xfrm>
                <a:off x="6490485" y="1543936"/>
                <a:ext cx="1969947" cy="60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GB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GB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GB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≤8 </m:t>
                    </m:r>
                    <m:r>
                      <m:rPr>
                        <m:sty m:val="p"/>
                      </m:rPr>
                      <a:rPr lang="en-GB" sz="16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kg</m:t>
                    </m:r>
                    <m:r>
                      <a:rPr lang="en-GB" sz="16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r>
                  <a:rPr lang="en-GB" sz="1600" b="0" dirty="0">
                    <a:solidFill>
                      <a:srgbClr val="000000"/>
                    </a:solidFill>
                    <a:cs typeface="Calibri" panose="020F0502020204030204" pitchFamily="34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sub>
                    </m:sSub>
                    <m:r>
                      <a:rPr lang="en-GB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≤20 </m:t>
                    </m:r>
                    <m:r>
                      <m:rPr>
                        <m:sty m:val="p"/>
                      </m:rPr>
                      <a:rPr lang="en-GB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y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F80015-1B0B-480D-A333-68DBAABE2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85" y="1543936"/>
                <a:ext cx="1969947" cy="607218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0BFD9F-A6C7-477E-9E1F-FA7FCFFD31B9}"/>
                  </a:ext>
                </a:extLst>
              </p:cNvPr>
              <p:cNvSpPr txBox="1"/>
              <p:nvPr/>
            </p:nvSpPr>
            <p:spPr>
              <a:xfrm>
                <a:off x="6470335" y="2400825"/>
                <a:ext cx="1603068" cy="60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GB" sz="16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GB" sz="16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6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GB" sz="16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≤5 </m:t>
                      </m:r>
                      <m:r>
                        <m:rPr>
                          <m:sty m:val="p"/>
                        </m:rPr>
                        <a:rPr lang="en-GB" sz="1600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kg</m:t>
                      </m:r>
                    </m:oMath>
                  </m:oMathPara>
                </a14:m>
                <a:endParaRPr lang="en-GB" sz="1600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r>
                  <a:rPr lang="en-GB" sz="1600" b="0" dirty="0">
                    <a:solidFill>
                      <a:srgbClr val="000000"/>
                    </a:solidFill>
                    <a:cs typeface="Calibri" panose="020F0502020204030204" pitchFamily="34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sub>
                    </m:sSub>
                    <m:r>
                      <a:rPr lang="en-GB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≤15 </m:t>
                    </m:r>
                    <m:r>
                      <m:rPr>
                        <m:sty m:val="p"/>
                      </m:rPr>
                      <a:rPr lang="en-GB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y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0BFD9F-A6C7-477E-9E1F-FA7FCFFD3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335" y="2400825"/>
                <a:ext cx="1603068" cy="607218"/>
              </a:xfrm>
              <a:prstGeom prst="rect">
                <a:avLst/>
              </a:prstGeom>
              <a:blipFill>
                <a:blip r:embed="rId5"/>
                <a:stretch>
                  <a:fillRect b="-2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0D0DF462-366D-42AA-8A17-C30D7479D27A}"/>
              </a:ext>
            </a:extLst>
          </p:cNvPr>
          <p:cNvSpPr/>
          <p:nvPr/>
        </p:nvSpPr>
        <p:spPr>
          <a:xfrm>
            <a:off x="2203275" y="2764315"/>
            <a:ext cx="136477" cy="13647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4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3B10-DFD9-4C17-B02A-77141AE1B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Fuel cycle high-level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90309-BDE2-4A17-96F2-21E482D36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b="1" dirty="0"/>
              <a:t>1: Tritium self-sufficiency</a:t>
            </a:r>
          </a:p>
          <a:p>
            <a:pPr marL="600067" lvl="1" indent="-257175">
              <a:buFont typeface="Arial" panose="020B0604020202020204" pitchFamily="34" charset="0"/>
              <a:buChar char="•"/>
            </a:pPr>
            <a:r>
              <a:rPr lang="en-GB" sz="2100" dirty="0"/>
              <a:t>Never need to buy tritium (again)</a:t>
            </a:r>
          </a:p>
          <a:p>
            <a:pPr marL="600067" lvl="1" indent="-257175">
              <a:buFont typeface="Arial" panose="020B0604020202020204" pitchFamily="34" charset="0"/>
              <a:buChar char="•"/>
            </a:pPr>
            <a:r>
              <a:rPr lang="en-GB" sz="2100" dirty="0"/>
              <a:t>Always enough tritium in TFV systems to operate</a:t>
            </a:r>
          </a:p>
          <a:p>
            <a:pPr marL="600067" lvl="1" indent="-257175">
              <a:buFont typeface="Arial" panose="020B0604020202020204" pitchFamily="34" charset="0"/>
              <a:buChar char="•"/>
            </a:pPr>
            <a:r>
              <a:rPr lang="en-GB" sz="2100" dirty="0"/>
              <a:t>Need a stockpile to protect from outages</a:t>
            </a:r>
          </a:p>
          <a:p>
            <a:pPr lvl="1"/>
            <a:endParaRPr lang="en-GB" sz="2100" dirty="0"/>
          </a:p>
          <a:p>
            <a:pPr marL="0" indent="0">
              <a:buNone/>
            </a:pPr>
            <a:r>
              <a:rPr lang="en-GB" sz="2400" b="1" dirty="0"/>
              <a:t>2: Minimise the start-up inventory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0" indent="0">
              <a:buNone/>
            </a:pPr>
            <a:r>
              <a:rPr lang="en-GB" sz="2400" b="1" dirty="0"/>
              <a:t>3: Provide start-up inventory for another reactor</a:t>
            </a:r>
          </a:p>
          <a:p>
            <a:pPr marL="600067" lvl="1" indent="-257175">
              <a:buFont typeface="Arial" panose="020B0604020202020204" pitchFamily="34" charset="0"/>
              <a:buChar char="•"/>
            </a:pPr>
            <a:r>
              <a:rPr lang="en-GB" sz="2100" dirty="0"/>
              <a:t>Need to create a surplus of tritium</a:t>
            </a:r>
          </a:p>
          <a:p>
            <a:pPr marL="600067" lvl="1" indent="-257175">
              <a:buFont typeface="Arial" panose="020B0604020202020204" pitchFamily="34" charset="0"/>
              <a:buChar char="•"/>
            </a:pPr>
            <a:r>
              <a:rPr lang="en-GB" sz="2100" dirty="0"/>
              <a:t>But, how much?</a:t>
            </a:r>
          </a:p>
          <a:p>
            <a:pPr marL="600067" lvl="1" indent="-257175">
              <a:buFont typeface="Arial" panose="020B0604020202020204" pitchFamily="34" charset="0"/>
              <a:buChar char="•"/>
            </a:pPr>
            <a:r>
              <a:rPr lang="en-GB" sz="2100" dirty="0"/>
              <a:t>And when?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2176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1F5360-2E89-438C-8C84-1D85812DAC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sz="3600" dirty="0"/>
                  <a:t>Global</a:t>
                </a:r>
                <a:r>
                  <a:rPr lang="en-GB" sz="3600" dirty="0">
                    <a:solidFill>
                      <a:schemeClr val="tx2"/>
                    </a:solidFill>
                  </a:rPr>
                  <a:t> </a:t>
                </a:r>
                <a:r>
                  <a:rPr lang="en-GB" sz="3600" dirty="0"/>
                  <a:t>fuel cycle performance: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GB" sz="3600">
                                <a:latin typeface="Cambria Math" panose="02040503050406030204" pitchFamily="18" charset="0"/>
                              </a:rPr>
                              <m:t>𝒔𝒕𝒂𝒓𝒕</m:t>
                            </m:r>
                          </m:sub>
                        </m:sSub>
                      </m:sub>
                    </m:sSub>
                  </m:oMath>
                </a14:m>
                <a:endParaRPr lang="en-GB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1F5360-2E89-438C-8C84-1D85812DA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t="-5469"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BA99F0-DE33-4177-A68E-9EC49A55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400" b="1" dirty="0">
                    <a:solidFill>
                      <a:schemeClr val="tx1"/>
                    </a:solidFill>
                  </a:rPr>
                  <a:t>Tritium start-up inventory: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sSub>
                          <m:sSubPr>
                            <m:ctrlPr>
                              <a:rPr lang="en-GB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GB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𝒔𝒕𝒂𝒓𝒕</m:t>
                            </m:r>
                          </m:sub>
                        </m:sSub>
                      </m:sub>
                    </m:sSub>
                  </m:oMath>
                </a14:m>
                <a:endParaRPr lang="en-GB" sz="2400" b="1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GB" sz="1950" dirty="0">
                    <a:solidFill>
                      <a:schemeClr val="tx1"/>
                    </a:solidFill>
                  </a:rPr>
                  <a:t>“The amount of tritium required at the start of D-T operations for DEMO to successfully complete its mission, without ever purchasing tritium from external sources.”</a:t>
                </a:r>
              </a:p>
              <a:p>
                <a:pPr lvl="1"/>
                <a:r>
                  <a:rPr lang="en-GB" sz="1950" dirty="0">
                    <a:solidFill>
                      <a:schemeClr val="tx1"/>
                    </a:solidFill>
                  </a:rPr>
                  <a:t>Present estimates for a 1-2 GW plant vary significantly: 0.5 to 25 kg [1, 2]</a:t>
                </a:r>
              </a:p>
              <a:p>
                <a:pPr lvl="1"/>
                <a:r>
                  <a:rPr lang="en-GB" sz="1950" dirty="0"/>
                  <a:t>T</a:t>
                </a:r>
                <a:r>
                  <a:rPr lang="en-GB" sz="1950" dirty="0">
                    <a:solidFill>
                      <a:schemeClr val="tx1"/>
                    </a:solidFill>
                  </a:rPr>
                  <a:t>he lower the better</a:t>
                </a:r>
              </a:p>
              <a:p>
                <a:pPr marL="1028683" lvl="2" indent="-34290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chemeClr val="tx1"/>
                    </a:solidFill>
                  </a:rPr>
                  <a:t>Regulatory issues (e.g. limits on site inventory)</a:t>
                </a:r>
              </a:p>
              <a:p>
                <a:pPr marL="1028683" lvl="2" indent="-34290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chemeClr val="tx1"/>
                    </a:solidFill>
                  </a:rPr>
                  <a:t>There won’t be much left in the 2050’s: 0 to 28 kg [3]</a:t>
                </a:r>
              </a:p>
              <a:p>
                <a:pPr marL="1028683" lvl="2" indent="-34290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chemeClr val="tx1"/>
                    </a:solidFill>
                  </a:rPr>
                  <a:t>… and 1 kg = $25,000,000 [3]</a:t>
                </a:r>
              </a:p>
              <a:p>
                <a:pPr lvl="2"/>
                <a:endParaRPr lang="en-GB" sz="1800" dirty="0">
                  <a:solidFill>
                    <a:schemeClr val="tx1"/>
                  </a:solidFill>
                </a:endParaRPr>
              </a:p>
              <a:p>
                <a:pPr lvl="1"/>
                <a:endParaRPr lang="en-GB" sz="1950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BA99F0-DE33-4177-A68E-9EC49A55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903" r="-10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9413B99-1B04-462C-BC64-4ADD65E4027E}"/>
              </a:ext>
            </a:extLst>
          </p:cNvPr>
          <p:cNvSpPr/>
          <p:nvPr/>
        </p:nvSpPr>
        <p:spPr>
          <a:xfrm>
            <a:off x="179512" y="4221088"/>
            <a:ext cx="84249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[1] Ni M., Wang Y., Yuan B., Jiang J. and Wu Y. 2013 Tritium supply assessment for ITER and </a:t>
            </a:r>
            <a:r>
              <a:rPr lang="en-GB" sz="1600" dirty="0" err="1"/>
              <a:t>DEMOnstration</a:t>
            </a:r>
            <a:r>
              <a:rPr lang="en-GB" sz="1600" dirty="0"/>
              <a:t> power plant </a:t>
            </a:r>
            <a:r>
              <a:rPr lang="en-GB" sz="1600" i="1" dirty="0" err="1"/>
              <a:t>Fus</a:t>
            </a:r>
            <a:r>
              <a:rPr lang="en-GB" sz="1600" i="1" dirty="0"/>
              <a:t>. Eng. Des.</a:t>
            </a:r>
            <a:r>
              <a:rPr lang="en-GB" sz="1600" b="1" dirty="0"/>
              <a:t> 88 </a:t>
            </a:r>
            <a:r>
              <a:rPr lang="en-GB" sz="1600" dirty="0"/>
              <a:t>2422–6 </a:t>
            </a:r>
          </a:p>
          <a:p>
            <a:r>
              <a:rPr lang="en-GB" sz="1600" dirty="0"/>
              <a:t>[2] </a:t>
            </a:r>
            <a:r>
              <a:rPr lang="en-GB" sz="1600" dirty="0" err="1"/>
              <a:t>Kasada</a:t>
            </a:r>
            <a:r>
              <a:rPr lang="en-GB" sz="1600" dirty="0"/>
              <a:t> R., Kwon S., </a:t>
            </a:r>
            <a:r>
              <a:rPr lang="en-GB" sz="1600" dirty="0" err="1"/>
              <a:t>Konishi</a:t>
            </a:r>
            <a:r>
              <a:rPr lang="en-GB" sz="1600" dirty="0"/>
              <a:t> S., Sakamoto Y., </a:t>
            </a:r>
            <a:r>
              <a:rPr lang="en-GB" sz="1600" dirty="0" err="1"/>
              <a:t>Yamanishi</a:t>
            </a:r>
            <a:r>
              <a:rPr lang="en-GB" sz="1600" dirty="0"/>
              <a:t> T. and </a:t>
            </a:r>
            <a:r>
              <a:rPr lang="en-GB" sz="1600" dirty="0" err="1"/>
              <a:t>Tobita</a:t>
            </a:r>
            <a:r>
              <a:rPr lang="en-GB" sz="1600" dirty="0"/>
              <a:t> K. 2015 A system dynamics model for stock and flow of tritium in fusion power plant </a:t>
            </a:r>
            <a:r>
              <a:rPr lang="en-GB" sz="1600" i="1" dirty="0" err="1"/>
              <a:t>Fus</a:t>
            </a:r>
            <a:r>
              <a:rPr lang="en-GB" sz="1600" i="1" dirty="0"/>
              <a:t>. Eng. Des. </a:t>
            </a:r>
            <a:r>
              <a:rPr lang="en-GB" sz="1600" b="1" dirty="0"/>
              <a:t>98–9</a:t>
            </a:r>
            <a:r>
              <a:rPr lang="en-GB" sz="1600" dirty="0"/>
              <a:t> 1804–7</a:t>
            </a:r>
          </a:p>
          <a:p>
            <a:r>
              <a:rPr lang="en-GB" sz="1600" dirty="0"/>
              <a:t>[3] </a:t>
            </a:r>
            <a:r>
              <a:rPr lang="en-GB" sz="1600" dirty="0" err="1"/>
              <a:t>Kovari</a:t>
            </a:r>
            <a:r>
              <a:rPr lang="en-GB" sz="1600" dirty="0"/>
              <a:t> M., Coleman M., </a:t>
            </a:r>
            <a:r>
              <a:rPr lang="en-GB" sz="1600" dirty="0" err="1"/>
              <a:t>Cristescu</a:t>
            </a:r>
            <a:r>
              <a:rPr lang="en-GB" sz="1600" dirty="0"/>
              <a:t> I., and Smith R. 2018 Tritium resources available for fusion reactors </a:t>
            </a:r>
            <a:r>
              <a:rPr lang="en-GB" sz="1600" i="1" dirty="0" err="1"/>
              <a:t>Nucl</a:t>
            </a:r>
            <a:r>
              <a:rPr lang="en-GB" sz="1600" i="1" dirty="0"/>
              <a:t>. </a:t>
            </a:r>
            <a:r>
              <a:rPr lang="en-GB" sz="1600" i="1" dirty="0" err="1"/>
              <a:t>Fus</a:t>
            </a:r>
            <a:r>
              <a:rPr lang="en-GB" sz="1600" i="1" dirty="0"/>
              <a:t>.</a:t>
            </a:r>
            <a:r>
              <a:rPr lang="en-GB" sz="1600" dirty="0"/>
              <a:t> </a:t>
            </a:r>
            <a:r>
              <a:rPr lang="en-GB" sz="1600" b="1" dirty="0"/>
              <a:t>58</a:t>
            </a:r>
            <a:r>
              <a:rPr lang="en-GB" sz="1600" dirty="0"/>
              <a:t> 026010</a:t>
            </a:r>
          </a:p>
        </p:txBody>
      </p:sp>
    </p:spTree>
    <p:extLst>
      <p:ext uri="{BB962C8B-B14F-4D97-AF65-F5344CB8AC3E}">
        <p14:creationId xmlns:p14="http://schemas.microsoft.com/office/powerpoint/2010/main" val="348434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1F5360-2E89-438C-8C84-1D85812DAC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sz="3600" dirty="0"/>
                  <a:t>Global fuel cycle performance: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GB" sz="360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endParaRPr lang="en-GB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1F5360-2E89-438C-8C84-1D85812DA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t="-3125" b="-21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BA99F0-DE33-4177-A68E-9EC49A55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400" b="1" dirty="0">
                    <a:solidFill>
                      <a:schemeClr val="tx1"/>
                    </a:solidFill>
                  </a:rPr>
                  <a:t>Reactor doubling time: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GB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endParaRPr lang="en-GB" sz="2400" b="1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GB" sz="1950" dirty="0">
                    <a:solidFill>
                      <a:schemeClr val="tx1"/>
                    </a:solidFill>
                  </a:rPr>
                  <a:t>“The first point in time in which DEMO can 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GB" sz="19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9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9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1950" dirty="0">
                    <a:solidFill>
                      <a:schemeClr val="tx1"/>
                    </a:solidFill>
                  </a:rPr>
                  <a:t> of T to a future reactor, without compromising its mission.”</a:t>
                </a:r>
              </a:p>
              <a:p>
                <a:pPr lvl="1"/>
                <a:r>
                  <a:rPr lang="en-GB" sz="1950" dirty="0">
                    <a:solidFill>
                      <a:schemeClr val="tx1"/>
                    </a:solidFill>
                  </a:rPr>
                  <a:t>Present estimates for a 1-2 GW plant vary significantly</a:t>
                </a:r>
              </a:p>
              <a:p>
                <a:pPr lvl="1"/>
                <a:r>
                  <a:rPr lang="en-GB" sz="1950" dirty="0">
                    <a:solidFill>
                      <a:schemeClr val="tx1"/>
                    </a:solidFill>
                  </a:rPr>
                  <a:t>No need to minimise:</a:t>
                </a:r>
              </a:p>
              <a:p>
                <a:pPr marL="1028683" lvl="2" indent="-34290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chemeClr val="tx1"/>
                    </a:solidFill>
                  </a:rPr>
                  <a:t>Too low means a surplus of T – bad!</a:t>
                </a:r>
              </a:p>
              <a:p>
                <a:pPr marL="1028683" lvl="2" indent="-34290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chemeClr val="tx1"/>
                    </a:solidFill>
                  </a:rPr>
                  <a:t>Too high (near the end of life of DEMO) – also bad!</a:t>
                </a:r>
              </a:p>
              <a:p>
                <a:pPr marL="1028683" lvl="2" indent="-34290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chemeClr val="tx1"/>
                    </a:solidFill>
                  </a:rPr>
                  <a:t>Needs to make “sense” with the fusion rollout strategy (if any)</a:t>
                </a:r>
              </a:p>
              <a:p>
                <a:pPr lvl="2"/>
                <a:endParaRPr lang="en-GB" sz="1800" dirty="0">
                  <a:solidFill>
                    <a:schemeClr val="tx1"/>
                  </a:solidFill>
                </a:endParaRPr>
              </a:p>
              <a:p>
                <a:pPr lvl="1"/>
                <a:endParaRPr lang="en-GB" sz="19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BA99F0-DE33-4177-A68E-9EC49A55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0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45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5B1A-4C24-4A73-9FCB-A9F70A43E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0D218-AC2D-4676-A64A-B42460A46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sz="3200" b="1" dirty="0"/>
              <a:t>How good is a reactor’s fuel cycle?</a:t>
            </a:r>
          </a:p>
          <a:p>
            <a:pPr lvl="1"/>
            <a:r>
              <a:rPr lang="en-GB" sz="3000" dirty="0"/>
              <a:t>How much T do we need to buy?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GB" sz="3200" dirty="0"/>
          </a:p>
          <a:p>
            <a:r>
              <a:rPr lang="en-GB" sz="3200" b="1" dirty="0"/>
              <a:t>Do we need Direct Internal Recycling?</a:t>
            </a:r>
          </a:p>
          <a:p>
            <a:endParaRPr lang="en-GB" sz="3200" dirty="0"/>
          </a:p>
          <a:p>
            <a:r>
              <a:rPr lang="en-GB" sz="3200" b="1" dirty="0"/>
              <a:t>Where should we focus our R&amp;D to improve the performance?</a:t>
            </a:r>
          </a:p>
          <a:p>
            <a:pPr lvl="1"/>
            <a:r>
              <a:rPr lang="en-GB" sz="3000" dirty="0"/>
              <a:t>E.g. what is more important: TBR or dwell time?</a:t>
            </a:r>
          </a:p>
          <a:p>
            <a:endParaRPr lang="en-GB" sz="3200" dirty="0"/>
          </a:p>
          <a:p>
            <a:r>
              <a:rPr lang="en-GB" sz="3200" b="1" dirty="0"/>
              <a:t>What are some reasonable requirements for key design parameters?</a:t>
            </a:r>
          </a:p>
          <a:p>
            <a:pPr lvl="1"/>
            <a:r>
              <a:rPr lang="en-GB" sz="3000" dirty="0"/>
              <a:t>E.g. what should the TBR be?</a:t>
            </a:r>
          </a:p>
          <a:p>
            <a:pPr lvl="1"/>
            <a:r>
              <a:rPr lang="en-GB" sz="3200" dirty="0"/>
              <a:t>E.g. what is a minimum acceptable burn-up fraction?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00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5B1A-4C24-4A73-9FCB-A9F70A43E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0D218-AC2D-4676-A64A-B42460A46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sz="3200" b="1" dirty="0"/>
              <a:t>How good is a reactor’s fuel cycle?</a:t>
            </a:r>
          </a:p>
          <a:p>
            <a:pPr lvl="1"/>
            <a:r>
              <a:rPr lang="en-GB" sz="3000" dirty="0"/>
              <a:t>How much T do we need to buy?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GB" sz="3200" dirty="0"/>
          </a:p>
          <a:p>
            <a:r>
              <a:rPr lang="en-GB" sz="3200" b="1" dirty="0"/>
              <a:t>Do we need Direct Internal Recycling?</a:t>
            </a:r>
          </a:p>
          <a:p>
            <a:endParaRPr lang="en-GB" sz="3200" dirty="0"/>
          </a:p>
          <a:p>
            <a:r>
              <a:rPr lang="en-GB" sz="3200" b="1" dirty="0"/>
              <a:t>Where should we focus our R&amp;D to improve the performance?</a:t>
            </a:r>
          </a:p>
          <a:p>
            <a:pPr lvl="1"/>
            <a:r>
              <a:rPr lang="en-GB" sz="3000" dirty="0"/>
              <a:t>E.g. what is more important: TBR or dwell time?</a:t>
            </a:r>
          </a:p>
          <a:p>
            <a:endParaRPr lang="en-GB" sz="3200" dirty="0"/>
          </a:p>
          <a:p>
            <a:r>
              <a:rPr lang="en-GB" sz="3200" b="1" dirty="0"/>
              <a:t>What are some reasonable requirements for key design parameters?</a:t>
            </a:r>
          </a:p>
          <a:p>
            <a:pPr lvl="1"/>
            <a:r>
              <a:rPr lang="en-GB" sz="3000" dirty="0"/>
              <a:t>E.g. what should the TBR be?</a:t>
            </a:r>
          </a:p>
          <a:p>
            <a:pPr lvl="1"/>
            <a:r>
              <a:rPr lang="en-GB" sz="3200" dirty="0"/>
              <a:t>E.g. what is a minimum acceptable burn-up fraction?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2982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35FD0-9EC2-4551-BDDA-D9966741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Fuel cycle model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2CAFA-6AD2-41A6-8AD0-D22F7F4F4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65" y="1412776"/>
            <a:ext cx="7958483" cy="3943245"/>
          </a:xfrm>
          <a:prstGeom prst="rect">
            <a:avLst/>
          </a:prstGeom>
        </p:spPr>
      </p:pic>
      <p:sp>
        <p:nvSpPr>
          <p:cNvPr id="5" name="Arrow: Circular 4">
            <a:extLst>
              <a:ext uri="{FF2B5EF4-FFF2-40B4-BE49-F238E27FC236}">
                <a16:creationId xmlns:a16="http://schemas.microsoft.com/office/drawing/2014/main" id="{80B238A6-E959-49FF-AD7E-57AEF1037FD8}"/>
              </a:ext>
            </a:extLst>
          </p:cNvPr>
          <p:cNvSpPr/>
          <p:nvPr/>
        </p:nvSpPr>
        <p:spPr>
          <a:xfrm rot="5400000" flipH="1">
            <a:off x="2724129" y="2064392"/>
            <a:ext cx="2717339" cy="3120581"/>
          </a:xfrm>
          <a:prstGeom prst="circularArrow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tx1"/>
              </a:solidFill>
            </a:endParaRPr>
          </a:p>
        </p:txBody>
      </p: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9F6515F8-AD0A-461D-ABD1-F2AC77685008}"/>
              </a:ext>
            </a:extLst>
          </p:cNvPr>
          <p:cNvSpPr/>
          <p:nvPr/>
        </p:nvSpPr>
        <p:spPr>
          <a:xfrm rot="5400000" flipH="1">
            <a:off x="2629624" y="528685"/>
            <a:ext cx="2931251" cy="6206681"/>
          </a:xfrm>
          <a:prstGeom prst="circularArrow">
            <a:avLst>
              <a:gd name="adj1" fmla="val 4792"/>
              <a:gd name="adj2" fmla="val 988172"/>
              <a:gd name="adj3" fmla="val 20564576"/>
              <a:gd name="adj4" fmla="val 10800000"/>
              <a:gd name="adj5" fmla="val 6792"/>
            </a:avLst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chemeClr val="tx1"/>
              </a:solidFill>
            </a:endParaRPr>
          </a:p>
        </p:txBody>
      </p:sp>
      <p:sp>
        <p:nvSpPr>
          <p:cNvPr id="7" name="Arrow: Circular 6">
            <a:extLst>
              <a:ext uri="{FF2B5EF4-FFF2-40B4-BE49-F238E27FC236}">
                <a16:creationId xmlns:a16="http://schemas.microsoft.com/office/drawing/2014/main" id="{B91B631C-58A5-4CEF-83C8-ACA048C3BABC}"/>
              </a:ext>
            </a:extLst>
          </p:cNvPr>
          <p:cNvSpPr/>
          <p:nvPr/>
        </p:nvSpPr>
        <p:spPr>
          <a:xfrm rot="5400000" flipH="1">
            <a:off x="2510358" y="-123769"/>
            <a:ext cx="3157298" cy="7514141"/>
          </a:xfrm>
          <a:prstGeom prst="circularArrow">
            <a:avLst>
              <a:gd name="adj1" fmla="val 2128"/>
              <a:gd name="adj2" fmla="val 988172"/>
              <a:gd name="adj3" fmla="val 20563150"/>
              <a:gd name="adj4" fmla="val 10800000"/>
              <a:gd name="adj5" fmla="val 5139"/>
            </a:avLst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chemeClr val="tx1"/>
              </a:solidFill>
            </a:endParaRPr>
          </a:p>
        </p:txBody>
      </p:sp>
      <p:sp>
        <p:nvSpPr>
          <p:cNvPr id="8" name="Arrow: Circular 7">
            <a:extLst>
              <a:ext uri="{FF2B5EF4-FFF2-40B4-BE49-F238E27FC236}">
                <a16:creationId xmlns:a16="http://schemas.microsoft.com/office/drawing/2014/main" id="{298FB97A-24FF-477B-822C-862651E25878}"/>
              </a:ext>
            </a:extLst>
          </p:cNvPr>
          <p:cNvSpPr/>
          <p:nvPr/>
        </p:nvSpPr>
        <p:spPr>
          <a:xfrm rot="16200000" flipH="1">
            <a:off x="2457696" y="1893232"/>
            <a:ext cx="3157299" cy="3422293"/>
          </a:xfrm>
          <a:prstGeom prst="circularArrow">
            <a:avLst>
              <a:gd name="adj1" fmla="val 18357"/>
              <a:gd name="adj2" fmla="val 1142319"/>
              <a:gd name="adj3" fmla="val 20337956"/>
              <a:gd name="adj4" fmla="val 10800000"/>
              <a:gd name="adj5" fmla="val 15349"/>
            </a:avLst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tx1"/>
              </a:solidFill>
            </a:endParaRPr>
          </a:p>
        </p:txBody>
      </p:sp>
      <p:sp>
        <p:nvSpPr>
          <p:cNvPr id="9" name="Arrow: U-Turn 8">
            <a:extLst>
              <a:ext uri="{FF2B5EF4-FFF2-40B4-BE49-F238E27FC236}">
                <a16:creationId xmlns:a16="http://schemas.microsoft.com/office/drawing/2014/main" id="{FC155DC8-F1BE-4B10-95D8-E35838D55991}"/>
              </a:ext>
            </a:extLst>
          </p:cNvPr>
          <p:cNvSpPr/>
          <p:nvPr/>
        </p:nvSpPr>
        <p:spPr>
          <a:xfrm>
            <a:off x="1495553" y="1460152"/>
            <a:ext cx="5250976" cy="1617379"/>
          </a:xfrm>
          <a:prstGeom prst="uturnArrow">
            <a:avLst>
              <a:gd name="adj1" fmla="val 8760"/>
              <a:gd name="adj2" fmla="val 13013"/>
              <a:gd name="adj3" fmla="val 26160"/>
              <a:gd name="adj4" fmla="val 43750"/>
              <a:gd name="adj5" fmla="val 62240"/>
            </a:avLst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789213-E12C-4AB6-9FF1-8ADAC01190AE}"/>
                  </a:ext>
                </a:extLst>
              </p:cNvPr>
              <p:cNvSpPr txBox="1"/>
              <p:nvPr/>
            </p:nvSpPr>
            <p:spPr>
              <a:xfrm>
                <a:off x="4800766" y="3384399"/>
                <a:ext cx="1097608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~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0.5 hr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789213-E12C-4AB6-9FF1-8ADAC0119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766" y="3384399"/>
                <a:ext cx="1097608" cy="369332"/>
              </a:xfrm>
              <a:prstGeom prst="rect">
                <a:avLst/>
              </a:prstGeom>
              <a:blipFill>
                <a:blip r:embed="rId3"/>
                <a:stretch>
                  <a:fillRect t="-4545" r="-2162" b="-18182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95F8D-5E9E-4B14-B05C-67E58DFC6AFE}"/>
                  </a:ext>
                </a:extLst>
              </p:cNvPr>
              <p:cNvSpPr txBox="1"/>
              <p:nvPr/>
            </p:nvSpPr>
            <p:spPr>
              <a:xfrm>
                <a:off x="6381619" y="3379281"/>
                <a:ext cx="922881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~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5 hr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95F8D-5E9E-4B14-B05C-67E58DFC6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19" y="3379281"/>
                <a:ext cx="922881" cy="369332"/>
              </a:xfrm>
              <a:prstGeom prst="rect">
                <a:avLst/>
              </a:prstGeom>
              <a:blipFill>
                <a:blip r:embed="rId4"/>
                <a:stretch>
                  <a:fillRect t="-4545" r="-2564" b="-18182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0FFD27-77CE-4910-827B-BAB7549A11BD}"/>
                  </a:ext>
                </a:extLst>
              </p:cNvPr>
              <p:cNvSpPr txBox="1"/>
              <p:nvPr/>
            </p:nvSpPr>
            <p:spPr>
              <a:xfrm>
                <a:off x="7289703" y="3379281"/>
                <a:ext cx="1039900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~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20 hr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0FFD27-77CE-4910-827B-BAB7549A1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703" y="3379281"/>
                <a:ext cx="1039900" cy="369332"/>
              </a:xfrm>
              <a:prstGeom prst="rect">
                <a:avLst/>
              </a:prstGeom>
              <a:blipFill>
                <a:blip r:embed="rId5"/>
                <a:stretch>
                  <a:fillRect t="-4545" r="-2286" b="-18182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523FC8-BBC2-4058-8CF8-471855221EDC}"/>
                  </a:ext>
                </a:extLst>
              </p:cNvPr>
              <p:cNvSpPr txBox="1"/>
              <p:nvPr/>
            </p:nvSpPr>
            <p:spPr>
              <a:xfrm>
                <a:off x="3699847" y="1379229"/>
                <a:ext cx="1039900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~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10 hr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523FC8-BBC2-4058-8CF8-471855221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847" y="1379229"/>
                <a:ext cx="1039900" cy="369332"/>
              </a:xfrm>
              <a:prstGeom prst="rect">
                <a:avLst/>
              </a:prstGeom>
              <a:blipFill>
                <a:blip r:embed="rId6"/>
                <a:stretch>
                  <a:fillRect t="-4545" r="-1705" b="-18182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76AF47-502F-47F7-AE07-0AFF0E3062A2}"/>
                  </a:ext>
                </a:extLst>
              </p:cNvPr>
              <p:cNvSpPr txBox="1"/>
              <p:nvPr/>
            </p:nvSpPr>
            <p:spPr>
              <a:xfrm>
                <a:off x="2418752" y="3378021"/>
                <a:ext cx="922881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~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0 hr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76AF47-502F-47F7-AE07-0AFF0E306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752" y="3378021"/>
                <a:ext cx="922881" cy="369332"/>
              </a:xfrm>
              <a:prstGeom prst="rect">
                <a:avLst/>
              </a:prstGeom>
              <a:blipFill>
                <a:blip r:embed="rId7"/>
                <a:stretch>
                  <a:fillRect t="-4545" r="-2564" b="-18182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06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993938-0E39-41A1-9C6E-EFA4F4773B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Burn-up fraction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GB" dirty="0"/>
                  <a:t> (detail def.)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993938-0E39-41A1-9C6E-EFA4F4773B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63" t="-14844" b="-367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BF0DC155-4192-49E0-8007-579795A41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233678"/>
            <a:ext cx="3384376" cy="44758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74C93-B69A-4B10-A4C3-0ABE7FE5D3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4139952" y="1052736"/>
            <a:ext cx="3672408" cy="2201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">
                <a:extLst>
                  <a:ext uri="{FF2B5EF4-FFF2-40B4-BE49-F238E27FC236}">
                    <a16:creationId xmlns:a16="http://schemas.microsoft.com/office/drawing/2014/main" id="{7DB6683D-901B-49AC-88C6-6CDF726536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3245" y="3477621"/>
                <a:ext cx="5111173" cy="2471659"/>
              </a:xfrm>
              <a:prstGeom prst="rect">
                <a:avLst/>
              </a:prstGeom>
            </p:spPr>
            <p:txBody>
              <a:bodyPr>
                <a:normAutofit fontScale="55000" lnSpcReduction="20000"/>
              </a:bodyPr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742950" indent="-28575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11430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6002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20574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The fuel efficiency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 accounts for losses in the fuel line.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A fuel line pump (with an efficiency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sSub>
                          <m:sSub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𝑝𝑢𝑚𝑝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) returns some of the lost fuel in the fuel line to the matter injection systems.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The lost fuel which exits the fuel line is in gaseous form and has no chance of being fused.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The burn-up fraction here is defined as:</a:t>
                </a:r>
                <a:r>
                  <a:rPr lang="en-GB" b="1" dirty="0">
                    <a:solidFill>
                      <a:schemeClr val="tx1"/>
                    </a:solidFill>
                  </a:rPr>
                  <a:t> 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</m:acc>
                        <m: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𝐨𝐟</m:t>
                        </m:r>
                        <m:r>
                          <a:rPr lang="en-GB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  <m:r>
                          <a:rPr lang="en-GB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𝐛𝐮𝐫𝐧𝐭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GB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</m:acc>
                        <m:r>
                          <a:rPr lang="en-GB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𝐨𝐟</m:t>
                        </m:r>
                        <m:r>
                          <a:rPr lang="en-GB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  <m:r>
                          <a:rPr lang="en-GB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𝐞𝐧𝐭𝐞𝐫𝐢𝐧𝐠</m:t>
                        </m:r>
                        <m:r>
                          <a:rPr lang="en-GB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𝐩𝐥𝐚𝐬𝐦𝐚</m:t>
                        </m:r>
                        <m:r>
                          <a:rPr lang="en-GB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𝐜𝐡𝐚𝐦𝐛𝐞𝐫</m:t>
                        </m:r>
                        <m:r>
                          <a:rPr lang="en-GB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𝐢𝐧</m:t>
                        </m:r>
                        <m:r>
                          <a:rPr lang="en-GB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𝐬𝐨𝐥𝐢𝐝</m:t>
                        </m:r>
                        <m:r>
                          <a:rPr lang="en-GB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𝐟𝐨𝐫𝐦</m:t>
                        </m:r>
                      </m:den>
                    </m:f>
                  </m:oMath>
                </a14:m>
                <a:endParaRPr lang="en-GB" b="1" dirty="0">
                  <a:solidFill>
                    <a:schemeClr val="tx1"/>
                  </a:solidFill>
                </a:endParaRP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1">
                <a:extLst>
                  <a:ext uri="{FF2B5EF4-FFF2-40B4-BE49-F238E27FC236}">
                    <a16:creationId xmlns:a16="http://schemas.microsoft.com/office/drawing/2014/main" id="{7DB6683D-901B-49AC-88C6-6CDF72653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245" y="3477621"/>
                <a:ext cx="5111173" cy="2471659"/>
              </a:xfrm>
              <a:prstGeom prst="rect">
                <a:avLst/>
              </a:prstGeom>
              <a:blipFill>
                <a:blip r:embed="rId5"/>
                <a:stretch>
                  <a:fillRect l="-597" t="-2217" b="-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815537"/>
      </p:ext>
    </p:extLst>
  </p:cSld>
  <p:clrMapOvr>
    <a:masterClrMapping/>
  </p:clrMapOvr>
</p:sld>
</file>

<file path=ppt/theme/theme1.xml><?xml version="1.0" encoding="utf-8"?>
<a:theme xmlns:a="http://schemas.openxmlformats.org/drawingml/2006/main" name="1_Authority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61063</TotalTime>
  <Words>1017</Words>
  <Application>Microsoft Office PowerPoint</Application>
  <PresentationFormat>On-screen Show (4:3)</PresentationFormat>
  <Paragraphs>147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Black</vt:lpstr>
      <vt:lpstr>Calibri</vt:lpstr>
      <vt:lpstr>Cambria Math</vt:lpstr>
      <vt:lpstr>Wingdings</vt:lpstr>
      <vt:lpstr>1_Authority Presentation</vt:lpstr>
      <vt:lpstr>zaffre: T fuel cycle model</vt:lpstr>
      <vt:lpstr>zaffre: T fuel cycle model</vt:lpstr>
      <vt:lpstr>Fuel cycle high-level requirements</vt:lpstr>
      <vt:lpstr>Global fuel cycle performance: m_(T_start )</vt:lpstr>
      <vt:lpstr>Global fuel cycle performance: t_d</vt:lpstr>
      <vt:lpstr>Some questions…</vt:lpstr>
      <vt:lpstr>Some questions…</vt:lpstr>
      <vt:lpstr>Fuel cycle model overview</vt:lpstr>
      <vt:lpstr>Burn-up fraction f_b (detail def.)</vt:lpstr>
      <vt:lpstr>Fuel cycle parameters</vt:lpstr>
      <vt:lpstr>Reactor lifecycle and the load factor problem</vt:lpstr>
      <vt:lpstr>Lifecycle parameterisation</vt:lpstr>
      <vt:lpstr>Lifecycle parameterisation</vt:lpstr>
      <vt:lpstr>Lifecycle parameterisation</vt:lpstr>
      <vt:lpstr>Timeline generation</vt:lpstr>
      <vt:lpstr>Typical timeline with component lifetimes/replacements</vt:lpstr>
      <vt:lpstr>Sequestration models</vt:lpstr>
      <vt:lpstr>Default case (f_DIR = 0.8)</vt:lpstr>
      <vt:lpstr>Default case (f_DIR = 0.8)</vt:lpstr>
      <vt:lpstr>Default case (f_DIR = 0)</vt:lpstr>
      <vt:lpstr>zaffre sensitivity study results</vt:lpstr>
    </vt:vector>
  </TitlesOfParts>
  <Company>Culham Centre for Fusion Energy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Scanning Electron Microscope</dc:title>
  <dc:creator>Van Boxel, Steven</dc:creator>
  <cp:lastModifiedBy>Matti Coleman</cp:lastModifiedBy>
  <cp:revision>792</cp:revision>
  <dcterms:created xsi:type="dcterms:W3CDTF">2015-10-09T14:14:51Z</dcterms:created>
  <dcterms:modified xsi:type="dcterms:W3CDTF">2019-11-14T20:02:45Z</dcterms:modified>
</cp:coreProperties>
</file>